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Metadata/LabelInfo.xml" ContentType="application/vnd.ms-office.classificationlabel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6" r:id="rId4"/>
    <p:sldId id="258" r:id="rId5"/>
    <p:sldId id="291" r:id="rId6"/>
    <p:sldId id="292" r:id="rId7"/>
    <p:sldId id="293" r:id="rId8"/>
    <p:sldId id="290" r:id="rId9"/>
    <p:sldId id="294" r:id="rId10"/>
    <p:sldId id="307" r:id="rId11"/>
    <p:sldId id="277" r:id="rId12"/>
    <p:sldId id="276" r:id="rId13"/>
    <p:sldId id="279" r:id="rId14"/>
    <p:sldId id="295" r:id="rId15"/>
    <p:sldId id="304" r:id="rId16"/>
    <p:sldId id="296" r:id="rId17"/>
    <p:sldId id="282" r:id="rId18"/>
    <p:sldId id="299" r:id="rId19"/>
    <p:sldId id="300" r:id="rId20"/>
    <p:sldId id="301" r:id="rId21"/>
    <p:sldId id="298" r:id="rId22"/>
    <p:sldId id="283" r:id="rId23"/>
    <p:sldId id="286" r:id="rId24"/>
    <p:sldId id="259" r:id="rId25"/>
    <p:sldId id="260" r:id="rId26"/>
    <p:sldId id="303" r:id="rId27"/>
    <p:sldId id="266" r:id="rId28"/>
    <p:sldId id="287" r:id="rId29"/>
    <p:sldId id="267" r:id="rId30"/>
    <p:sldId id="285" r:id="rId31"/>
    <p:sldId id="269" r:id="rId32"/>
    <p:sldId id="270" r:id="rId33"/>
    <p:sldId id="284" r:id="rId34"/>
    <p:sldId id="272" r:id="rId35"/>
    <p:sldId id="313" r:id="rId36"/>
    <p:sldId id="273" r:id="rId37"/>
    <p:sldId id="288" r:id="rId38"/>
    <p:sldId id="28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34CA128-05D1-4A37-A0A0-7AC6652DEB70}" type="datetimeFigureOut">
              <a:rPr lang="en-US" smtClean="0"/>
              <a:t>9/28/2023</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2D200F88-2DD8-4713-86BB-95E4767C039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CA128-05D1-4A37-A0A0-7AC6652DEB70}" type="datetimeFigureOut">
              <a:rPr lang="en-US" smtClean="0"/>
              <a:t>9/28/2023</a:t>
            </a:fld>
            <a:endParaRPr lang="en-US"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00F88-2DD8-4713-86BB-95E4767C039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centreforplaytherapy.com.au/" TargetMode="External"/><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hyperlink" Target="http://www.playtherapytrainingaustralia.com.au/" TargetMode="External"/><Relationship Id="rId4" Type="http://schemas.openxmlformats.org/officeDocument/2006/relationships/hyperlink" Target="http://www.playtherapypractitionersassociation.com.au/"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www.brucelipton.com/resource/article/nature-nurture-and-human-developmen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Bg-GEzM7iT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reJpo-Gaop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3529881" y="5085184"/>
            <a:ext cx="5266819" cy="1037977"/>
          </a:xfrm>
        </p:spPr>
        <p:txBody>
          <a:bodyPr>
            <a:noAutofit/>
          </a:bodyPr>
          <a:lstStyle/>
          <a:p>
            <a:pPr algn="r"/>
            <a:r>
              <a:rPr lang="en-US" sz="2400" b="1" dirty="0">
                <a:solidFill>
                  <a:srgbClr val="0070C0"/>
                </a:solidFill>
                <a:latin typeface="Futura Md BT" pitchFamily="34" charset="0"/>
              </a:rPr>
              <a:t>Play Therapy and Trauma: </a:t>
            </a:r>
            <a:br>
              <a:rPr lang="en-US" sz="2400" b="1" dirty="0">
                <a:solidFill>
                  <a:srgbClr val="0070C0"/>
                </a:solidFill>
                <a:latin typeface="Futura Md BT" pitchFamily="34" charset="0"/>
              </a:rPr>
            </a:br>
            <a:r>
              <a:rPr lang="en-US" sz="2400" b="1" dirty="0">
                <a:solidFill>
                  <a:srgbClr val="0070C0"/>
                </a:solidFill>
                <a:latin typeface="Futura Md BT" pitchFamily="34" charset="0"/>
              </a:rPr>
              <a:t>The Power of Play to Heal</a:t>
            </a:r>
            <a:br>
              <a:rPr lang="en-US" sz="2400" b="1" dirty="0">
                <a:solidFill>
                  <a:srgbClr val="0070C0"/>
                </a:solidFill>
                <a:latin typeface="Futura Md BT" pitchFamily="34" charset="0"/>
              </a:rPr>
            </a:br>
            <a:r>
              <a:rPr lang="en-US" sz="2400" b="1" dirty="0">
                <a:solidFill>
                  <a:srgbClr val="0070C0"/>
                </a:solidFill>
                <a:latin typeface="Futura Md BT" pitchFamily="34" charset="0"/>
              </a:rPr>
              <a:t>By Kylie Ellison</a:t>
            </a:r>
            <a:br>
              <a:rPr lang="en-US" sz="2400" b="1" dirty="0">
                <a:solidFill>
                  <a:srgbClr val="0070C0"/>
                </a:solidFill>
                <a:latin typeface="Futura Md BT" pitchFamily="34" charset="0"/>
              </a:rPr>
            </a:br>
            <a:r>
              <a:rPr lang="en-US" sz="1600" b="1" dirty="0">
                <a:solidFill>
                  <a:srgbClr val="0070C0"/>
                </a:solidFill>
                <a:latin typeface="Futura Md BT" pitchFamily="34" charset="0"/>
              </a:rPr>
              <a:t>BA (Psyc), PostGrad Dip Psyc, </a:t>
            </a:r>
            <a:br>
              <a:rPr lang="en-US" sz="1600" b="1" dirty="0">
                <a:solidFill>
                  <a:srgbClr val="0070C0"/>
                </a:solidFill>
                <a:latin typeface="Futura Md BT" pitchFamily="34" charset="0"/>
              </a:rPr>
            </a:br>
            <a:r>
              <a:rPr lang="en-US" sz="1600" b="1" dirty="0">
                <a:solidFill>
                  <a:srgbClr val="0070C0"/>
                </a:solidFill>
                <a:latin typeface="Futura Md BT" pitchFamily="34" charset="0"/>
              </a:rPr>
              <a:t>MA Coun &amp; Psychotherapy</a:t>
            </a:r>
            <a:br>
              <a:rPr lang="en-US" sz="2000" dirty="0">
                <a:solidFill>
                  <a:schemeClr val="bg1"/>
                </a:solidFill>
                <a:latin typeface="Futura Md BT" pitchFamily="34" charset="0"/>
              </a:rPr>
            </a:br>
            <a:endParaRPr lang="en-US" sz="2000" dirty="0">
              <a:solidFill>
                <a:schemeClr val="bg1"/>
              </a:solidFill>
              <a:latin typeface="Futura Md BT" pitchFamily="34" charset="0"/>
            </a:endParaRPr>
          </a:p>
        </p:txBody>
      </p:sp>
      <p:pic>
        <p:nvPicPr>
          <p:cNvPr id="2" name="Picture 1">
            <a:extLst>
              <a:ext uri="{FF2B5EF4-FFF2-40B4-BE49-F238E27FC236}">
                <a16:creationId xmlns:a16="http://schemas.microsoft.com/office/drawing/2014/main" id="{8546F946-8B07-46D9-B728-59A68CF8CD14}"/>
              </a:ext>
            </a:extLst>
          </p:cNvPr>
          <p:cNvPicPr>
            <a:picLocks noChangeAspect="1"/>
          </p:cNvPicPr>
          <p:nvPr/>
        </p:nvPicPr>
        <p:blipFill>
          <a:blip r:embed="rId3"/>
          <a:stretch>
            <a:fillRect/>
          </a:stretch>
        </p:blipFill>
        <p:spPr>
          <a:xfrm>
            <a:off x="6732240" y="332656"/>
            <a:ext cx="2060627" cy="17253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Child Centred Play Therapy?</a:t>
            </a:r>
          </a:p>
        </p:txBody>
      </p:sp>
      <p:sp>
        <p:nvSpPr>
          <p:cNvPr id="3" name="Содержимое 2"/>
          <p:cNvSpPr>
            <a:spLocks noGrp="1"/>
          </p:cNvSpPr>
          <p:nvPr>
            <p:ph idx="1"/>
          </p:nvPr>
        </p:nvSpPr>
        <p:spPr>
          <a:xfrm>
            <a:off x="471114" y="1052736"/>
            <a:ext cx="5482952" cy="4392488"/>
          </a:xfrm>
        </p:spPr>
        <p:txBody>
          <a:bodyPr numCol="1">
            <a:noAutofit/>
          </a:bodyPr>
          <a:lstStyle/>
          <a:p>
            <a:r>
              <a:rPr lang="en-US" sz="1900" dirty="0"/>
              <a:t>CCPT focuses on the child and not his or her problems.</a:t>
            </a:r>
          </a:p>
          <a:p>
            <a:r>
              <a:rPr lang="en-US" sz="1900" dirty="0"/>
              <a:t>“Play is their language, toys are their words” (Landreth, 2012)</a:t>
            </a:r>
          </a:p>
          <a:p>
            <a:r>
              <a:rPr lang="en-US" sz="1900" dirty="0"/>
              <a:t>Children with nearly every type of presenting problem or condition benefit from play therapy including:</a:t>
            </a:r>
          </a:p>
          <a:p>
            <a:pPr>
              <a:buFontTx/>
              <a:buChar char="-"/>
            </a:pPr>
            <a:r>
              <a:rPr lang="en-US" sz="1400" dirty="0"/>
              <a:t>Divorce</a:t>
            </a:r>
          </a:p>
          <a:p>
            <a:pPr>
              <a:buFontTx/>
              <a:buChar char="-"/>
            </a:pPr>
            <a:r>
              <a:rPr lang="en-US" sz="1400" dirty="0"/>
              <a:t>Trauma</a:t>
            </a:r>
          </a:p>
          <a:p>
            <a:pPr>
              <a:buFontTx/>
              <a:buChar char="-"/>
            </a:pPr>
            <a:r>
              <a:rPr lang="en-US" sz="1400" dirty="0"/>
              <a:t>ADHD</a:t>
            </a:r>
          </a:p>
          <a:p>
            <a:pPr>
              <a:buFontTx/>
              <a:buChar char="-"/>
            </a:pPr>
            <a:r>
              <a:rPr lang="en-US" sz="1400" dirty="0"/>
              <a:t>ASD</a:t>
            </a:r>
          </a:p>
          <a:p>
            <a:pPr>
              <a:buFontTx/>
              <a:buChar char="-"/>
            </a:pPr>
            <a:r>
              <a:rPr lang="en-US" sz="1400" dirty="0"/>
              <a:t>Death/ grief/ loss</a:t>
            </a:r>
          </a:p>
          <a:p>
            <a:pPr>
              <a:buFontTx/>
              <a:buChar char="-"/>
            </a:pPr>
            <a:r>
              <a:rPr lang="en-US" sz="1400" dirty="0"/>
              <a:t>Chronic illness</a:t>
            </a:r>
          </a:p>
          <a:p>
            <a:pPr>
              <a:buFontTx/>
              <a:buChar char="-"/>
            </a:pPr>
            <a:r>
              <a:rPr lang="en-US" sz="1400" dirty="0"/>
              <a:t>Physical or sexual abuse</a:t>
            </a:r>
          </a:p>
          <a:p>
            <a:pPr>
              <a:buFontTx/>
              <a:buChar char="-"/>
            </a:pPr>
            <a:r>
              <a:rPr lang="en-US" sz="1400" dirty="0"/>
              <a:t>Domestic violence</a:t>
            </a:r>
          </a:p>
          <a:p>
            <a:pPr>
              <a:buFontTx/>
              <a:buChar char="-"/>
            </a:pPr>
            <a:r>
              <a:rPr lang="en-US" sz="1400" dirty="0"/>
              <a:t>Social issues/ relationship issues </a:t>
            </a:r>
          </a:p>
        </p:txBody>
      </p:sp>
      <p:pic>
        <p:nvPicPr>
          <p:cNvPr id="4" name="Picture 3">
            <a:extLst>
              <a:ext uri="{FF2B5EF4-FFF2-40B4-BE49-F238E27FC236}">
                <a16:creationId xmlns:a16="http://schemas.microsoft.com/office/drawing/2014/main" id="{AE809F45-86BD-48F1-BD38-B70A75BC8749}"/>
              </a:ext>
            </a:extLst>
          </p:cNvPr>
          <p:cNvPicPr>
            <a:picLocks noChangeAspect="1"/>
          </p:cNvPicPr>
          <p:nvPr/>
        </p:nvPicPr>
        <p:blipFill>
          <a:blip r:embed="rId2"/>
          <a:stretch>
            <a:fillRect/>
          </a:stretch>
        </p:blipFill>
        <p:spPr>
          <a:xfrm>
            <a:off x="6012160" y="1556792"/>
            <a:ext cx="3048264" cy="3384376"/>
          </a:xfrm>
          <a:prstGeom prst="rect">
            <a:avLst/>
          </a:prstGeom>
        </p:spPr>
      </p:pic>
    </p:spTree>
    <p:extLst>
      <p:ext uri="{BB962C8B-B14F-4D97-AF65-F5344CB8AC3E}">
        <p14:creationId xmlns:p14="http://schemas.microsoft.com/office/powerpoint/2010/main" val="592354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Child Centred Play Therapy?</a:t>
            </a:r>
          </a:p>
        </p:txBody>
      </p:sp>
      <p:sp>
        <p:nvSpPr>
          <p:cNvPr id="3" name="Содержимое 2"/>
          <p:cNvSpPr>
            <a:spLocks noGrp="1"/>
          </p:cNvSpPr>
          <p:nvPr>
            <p:ph idx="1"/>
          </p:nvPr>
        </p:nvSpPr>
        <p:spPr>
          <a:xfrm>
            <a:off x="457200" y="1429365"/>
            <a:ext cx="4608976" cy="4392488"/>
          </a:xfrm>
        </p:spPr>
        <p:txBody>
          <a:bodyPr>
            <a:noAutofit/>
          </a:bodyPr>
          <a:lstStyle/>
          <a:p>
            <a:r>
              <a:rPr lang="en-US" sz="1700" dirty="0"/>
              <a:t>Attitude of deep and abiding belief in the child’s ability to be constructively self- directing</a:t>
            </a:r>
          </a:p>
          <a:p>
            <a:r>
              <a:rPr lang="en-US" sz="1700" dirty="0"/>
              <a:t>CCPT is intentional about looking through the child’s eyes to understand the child’s perception of self and experiences</a:t>
            </a:r>
          </a:p>
          <a:p>
            <a:r>
              <a:rPr lang="en-US" sz="1700" dirty="0"/>
              <a:t>The power to change resides within the child and is not a result of direction, advice or information the therapist might have to offer </a:t>
            </a:r>
          </a:p>
          <a:p>
            <a:r>
              <a:rPr lang="en-US" sz="1700" dirty="0"/>
              <a:t>Trust the child to lead the experience of therapy where the child needs to be</a:t>
            </a:r>
          </a:p>
          <a:p>
            <a:pPr marL="0" indent="0">
              <a:buNone/>
            </a:pPr>
            <a:endParaRPr lang="en-US" sz="1700" dirty="0"/>
          </a:p>
        </p:txBody>
      </p:sp>
      <p:pic>
        <p:nvPicPr>
          <p:cNvPr id="4" name="Picture 3">
            <a:extLst>
              <a:ext uri="{FF2B5EF4-FFF2-40B4-BE49-F238E27FC236}">
                <a16:creationId xmlns:a16="http://schemas.microsoft.com/office/drawing/2014/main" id="{2F1F9E34-BE35-4429-83D9-C189124C445E}"/>
              </a:ext>
            </a:extLst>
          </p:cNvPr>
          <p:cNvPicPr>
            <a:picLocks noChangeAspect="1"/>
          </p:cNvPicPr>
          <p:nvPr/>
        </p:nvPicPr>
        <p:blipFill>
          <a:blip r:embed="rId2"/>
          <a:stretch>
            <a:fillRect/>
          </a:stretch>
        </p:blipFill>
        <p:spPr>
          <a:xfrm>
            <a:off x="5066176" y="1595465"/>
            <a:ext cx="4066384" cy="4060288"/>
          </a:xfrm>
          <a:prstGeom prst="rect">
            <a:avLst/>
          </a:prstGeom>
        </p:spPr>
      </p:pic>
    </p:spTree>
    <p:extLst>
      <p:ext uri="{BB962C8B-B14F-4D97-AF65-F5344CB8AC3E}">
        <p14:creationId xmlns:p14="http://schemas.microsoft.com/office/powerpoint/2010/main" val="708847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Child Centred Play Therapy?</a:t>
            </a:r>
          </a:p>
        </p:txBody>
      </p:sp>
      <p:sp>
        <p:nvSpPr>
          <p:cNvPr id="3" name="Содержимое 2"/>
          <p:cNvSpPr>
            <a:spLocks noGrp="1"/>
          </p:cNvSpPr>
          <p:nvPr>
            <p:ph idx="1"/>
          </p:nvPr>
        </p:nvSpPr>
        <p:spPr>
          <a:xfrm>
            <a:off x="457200" y="1052737"/>
            <a:ext cx="8229600" cy="4392488"/>
          </a:xfrm>
        </p:spPr>
        <p:txBody>
          <a:bodyPr>
            <a:noAutofit/>
          </a:bodyPr>
          <a:lstStyle/>
          <a:p>
            <a:pPr marL="0" indent="0" algn="ctr">
              <a:buNone/>
            </a:pPr>
            <a:r>
              <a:rPr lang="en-US" sz="1600" b="1" u="sng" dirty="0"/>
              <a:t>Empirical evidence supporting CCPT</a:t>
            </a:r>
          </a:p>
          <a:p>
            <a:r>
              <a:rPr lang="en-US" sz="1650" dirty="0"/>
              <a:t>Accumulated empirical and clinical evidence demonstrates that client self-direction is indeed effective with children and adults, across a wide variety of problems from mild to severe (Guerney, 2001).</a:t>
            </a:r>
          </a:p>
          <a:p>
            <a:r>
              <a:rPr lang="en-US" sz="1650" dirty="0"/>
              <a:t>Research demonstrates the efficacy of CCPT in treating a variety of childhood problems. CCPT can significantly reduce aggressive behavior, separation anxiety and speech disturbance in preschool children, with studies supporting the therapeutic use of CCPT with children of parents struggling with issues such as substance misuse, mental health issues and domestic violence.</a:t>
            </a:r>
          </a:p>
          <a:p>
            <a:r>
              <a:rPr lang="en-US" sz="1650" dirty="0"/>
              <a:t>Meta- analytic review of CCPT approaches of 52 controlled outcome studies between 1995 and 2010 indicated a statistically significant moderate treatment effect size, indicating statistically significant relationships between effect size and study characteristics including the child’s age, ethnicity, caregiver involvement and presenting issue.</a:t>
            </a:r>
          </a:p>
        </p:txBody>
      </p:sp>
    </p:spTree>
    <p:extLst>
      <p:ext uri="{BB962C8B-B14F-4D97-AF65-F5344CB8AC3E}">
        <p14:creationId xmlns:p14="http://schemas.microsoft.com/office/powerpoint/2010/main" val="3937447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Child Centred Play Therapy?</a:t>
            </a:r>
          </a:p>
        </p:txBody>
      </p:sp>
      <p:sp>
        <p:nvSpPr>
          <p:cNvPr id="3" name="Содержимое 2"/>
          <p:cNvSpPr>
            <a:spLocks noGrp="1"/>
          </p:cNvSpPr>
          <p:nvPr>
            <p:ph idx="1"/>
          </p:nvPr>
        </p:nvSpPr>
        <p:spPr>
          <a:xfrm>
            <a:off x="457200" y="1052737"/>
            <a:ext cx="8229600" cy="4392488"/>
          </a:xfrm>
        </p:spPr>
        <p:txBody>
          <a:bodyPr>
            <a:noAutofit/>
          </a:bodyPr>
          <a:lstStyle/>
          <a:p>
            <a:pPr marL="0" indent="0" algn="ctr">
              <a:buNone/>
            </a:pPr>
            <a:r>
              <a:rPr lang="en-US" sz="1900" b="1" u="sng" dirty="0"/>
              <a:t>Objectives in CCPT:</a:t>
            </a:r>
          </a:p>
          <a:p>
            <a:r>
              <a:rPr lang="en-US" sz="1900" dirty="0"/>
              <a:t>Develop a more positive self- concept</a:t>
            </a:r>
          </a:p>
          <a:p>
            <a:r>
              <a:rPr lang="en-US" sz="1900" dirty="0"/>
              <a:t>Assume greater self- responsibility</a:t>
            </a:r>
          </a:p>
          <a:p>
            <a:r>
              <a:rPr lang="en-US" sz="1900" dirty="0"/>
              <a:t>Become more self- directing</a:t>
            </a:r>
          </a:p>
          <a:p>
            <a:r>
              <a:rPr lang="en-US" sz="1900" dirty="0"/>
              <a:t>Become more self- accepting</a:t>
            </a:r>
          </a:p>
          <a:p>
            <a:r>
              <a:rPr lang="en-US" sz="1900" dirty="0"/>
              <a:t>Become more self- reliant</a:t>
            </a:r>
          </a:p>
          <a:p>
            <a:r>
              <a:rPr lang="en-US" sz="1900" dirty="0"/>
              <a:t>Engage in self- determined decision making</a:t>
            </a:r>
          </a:p>
          <a:p>
            <a:r>
              <a:rPr lang="en-US" sz="1900" dirty="0"/>
              <a:t>Experience a feeling of control</a:t>
            </a:r>
          </a:p>
          <a:p>
            <a:r>
              <a:rPr lang="en-US" sz="1900" dirty="0"/>
              <a:t>Become sensitive to the process of coping</a:t>
            </a:r>
          </a:p>
          <a:p>
            <a:r>
              <a:rPr lang="en-US" sz="1900" dirty="0"/>
              <a:t>Develop an internal source of evaluation</a:t>
            </a:r>
          </a:p>
          <a:p>
            <a:r>
              <a:rPr lang="en-US" sz="1900" dirty="0"/>
              <a:t>Become more trusting of themselves</a:t>
            </a:r>
          </a:p>
          <a:p>
            <a:pPr marL="0" indent="0">
              <a:buNone/>
            </a:pPr>
            <a:endParaRPr lang="en-US" sz="1600" dirty="0"/>
          </a:p>
        </p:txBody>
      </p:sp>
      <p:pic>
        <p:nvPicPr>
          <p:cNvPr id="4" name="Picture 3">
            <a:extLst>
              <a:ext uri="{FF2B5EF4-FFF2-40B4-BE49-F238E27FC236}">
                <a16:creationId xmlns:a16="http://schemas.microsoft.com/office/drawing/2014/main" id="{0947186B-8F07-4FA3-A800-D93924D37BB0}"/>
              </a:ext>
            </a:extLst>
          </p:cNvPr>
          <p:cNvPicPr>
            <a:picLocks noChangeAspect="1"/>
          </p:cNvPicPr>
          <p:nvPr/>
        </p:nvPicPr>
        <p:blipFill>
          <a:blip r:embed="rId2"/>
          <a:stretch>
            <a:fillRect/>
          </a:stretch>
        </p:blipFill>
        <p:spPr>
          <a:xfrm>
            <a:off x="5476819" y="1412775"/>
            <a:ext cx="3645724" cy="3712786"/>
          </a:xfrm>
          <a:prstGeom prst="rect">
            <a:avLst/>
          </a:prstGeom>
        </p:spPr>
      </p:pic>
    </p:spTree>
    <p:extLst>
      <p:ext uri="{BB962C8B-B14F-4D97-AF65-F5344CB8AC3E}">
        <p14:creationId xmlns:p14="http://schemas.microsoft.com/office/powerpoint/2010/main" val="4007539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Child Centred Play Therapy?</a:t>
            </a:r>
          </a:p>
        </p:txBody>
      </p:sp>
      <p:sp>
        <p:nvSpPr>
          <p:cNvPr id="3" name="Содержимое 2"/>
          <p:cNvSpPr>
            <a:spLocks noGrp="1"/>
          </p:cNvSpPr>
          <p:nvPr>
            <p:ph idx="1"/>
          </p:nvPr>
        </p:nvSpPr>
        <p:spPr>
          <a:xfrm>
            <a:off x="457200" y="1052737"/>
            <a:ext cx="4762872" cy="4392488"/>
          </a:xfrm>
        </p:spPr>
        <p:txBody>
          <a:bodyPr>
            <a:noAutofit/>
          </a:bodyPr>
          <a:lstStyle/>
          <a:p>
            <a:pPr marL="0" indent="0">
              <a:buNone/>
            </a:pPr>
            <a:r>
              <a:rPr lang="en-US" sz="2000" b="1" u="sng" dirty="0"/>
              <a:t>What do children learn in play therapy?</a:t>
            </a:r>
          </a:p>
          <a:p>
            <a:r>
              <a:rPr lang="en-US" sz="1900" dirty="0"/>
              <a:t>Respect for themselves</a:t>
            </a:r>
          </a:p>
          <a:p>
            <a:r>
              <a:rPr lang="en-US" sz="1900" dirty="0"/>
              <a:t>That feelings are acceptable</a:t>
            </a:r>
          </a:p>
          <a:p>
            <a:r>
              <a:rPr lang="en-US" sz="1900" dirty="0"/>
              <a:t>How to express feelings responsibly</a:t>
            </a:r>
          </a:p>
          <a:p>
            <a:r>
              <a:rPr lang="en-US" sz="1900" dirty="0"/>
              <a:t>Assume responsibility for themselves</a:t>
            </a:r>
          </a:p>
          <a:p>
            <a:r>
              <a:rPr lang="en-US" sz="1900" dirty="0"/>
              <a:t>To be creative and resourceful in confronting problems</a:t>
            </a:r>
          </a:p>
          <a:p>
            <a:r>
              <a:rPr lang="en-US" sz="1900" dirty="0"/>
              <a:t>Self- control and self- direction</a:t>
            </a:r>
          </a:p>
          <a:p>
            <a:r>
              <a:rPr lang="en-US" sz="1900" dirty="0"/>
              <a:t>To make choices and be responsible for those choices</a:t>
            </a:r>
          </a:p>
          <a:p>
            <a:pPr marL="0" indent="0">
              <a:buNone/>
            </a:pPr>
            <a:endParaRPr lang="en-US" sz="1600" dirty="0"/>
          </a:p>
        </p:txBody>
      </p:sp>
      <p:pic>
        <p:nvPicPr>
          <p:cNvPr id="4" name="Picture 3">
            <a:extLst>
              <a:ext uri="{FF2B5EF4-FFF2-40B4-BE49-F238E27FC236}">
                <a16:creationId xmlns:a16="http://schemas.microsoft.com/office/drawing/2014/main" id="{74A4DCF1-7926-4853-B6F9-713BD8906122}"/>
              </a:ext>
            </a:extLst>
          </p:cNvPr>
          <p:cNvPicPr>
            <a:picLocks noChangeAspect="1"/>
          </p:cNvPicPr>
          <p:nvPr/>
        </p:nvPicPr>
        <p:blipFill>
          <a:blip r:embed="rId2"/>
          <a:stretch>
            <a:fillRect/>
          </a:stretch>
        </p:blipFill>
        <p:spPr>
          <a:xfrm>
            <a:off x="5341077" y="1412775"/>
            <a:ext cx="3584759" cy="3864856"/>
          </a:xfrm>
          <a:prstGeom prst="rect">
            <a:avLst/>
          </a:prstGeom>
        </p:spPr>
      </p:pic>
    </p:spTree>
    <p:extLst>
      <p:ext uri="{BB962C8B-B14F-4D97-AF65-F5344CB8AC3E}">
        <p14:creationId xmlns:p14="http://schemas.microsoft.com/office/powerpoint/2010/main" val="334954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Child Centred Play Therapy?</a:t>
            </a:r>
          </a:p>
        </p:txBody>
      </p:sp>
      <p:sp>
        <p:nvSpPr>
          <p:cNvPr id="3" name="Содержимое 2"/>
          <p:cNvSpPr>
            <a:spLocks noGrp="1"/>
          </p:cNvSpPr>
          <p:nvPr>
            <p:ph idx="1"/>
          </p:nvPr>
        </p:nvSpPr>
        <p:spPr>
          <a:xfrm>
            <a:off x="43546" y="1124744"/>
            <a:ext cx="6040622" cy="4752528"/>
          </a:xfrm>
        </p:spPr>
        <p:txBody>
          <a:bodyPr>
            <a:noAutofit/>
          </a:bodyPr>
          <a:lstStyle/>
          <a:p>
            <a:pPr marL="0" indent="0" algn="ctr">
              <a:buNone/>
            </a:pPr>
            <a:r>
              <a:rPr lang="en-US" sz="1600" b="1" u="sng" dirty="0"/>
              <a:t>Eight humanistic tenets of therapist stance regarding the child (in line with eight principles of Virginia Axline):</a:t>
            </a:r>
          </a:p>
          <a:p>
            <a:r>
              <a:rPr lang="en-US" sz="1800" dirty="0"/>
              <a:t>Unqualified acceptance</a:t>
            </a:r>
          </a:p>
          <a:p>
            <a:r>
              <a:rPr lang="en-US" sz="1800" dirty="0"/>
              <a:t>Genuine interest</a:t>
            </a:r>
          </a:p>
          <a:p>
            <a:r>
              <a:rPr lang="en-US" sz="1800" dirty="0"/>
              <a:t>Safety and security to explore, experience and express</a:t>
            </a:r>
          </a:p>
          <a:p>
            <a:r>
              <a:rPr lang="en-US" sz="1800" dirty="0"/>
              <a:t>Sensitivity and reflexivity privileging child insight and self understanding</a:t>
            </a:r>
          </a:p>
          <a:p>
            <a:r>
              <a:rPr lang="en-US" sz="1800" dirty="0"/>
              <a:t>Faith in child ability to resolve difficulties</a:t>
            </a:r>
          </a:p>
          <a:p>
            <a:r>
              <a:rPr lang="en-US" sz="1800" dirty="0"/>
              <a:t>Trust in child’s capacity to lead therapeutic relational thrust</a:t>
            </a:r>
          </a:p>
          <a:p>
            <a:r>
              <a:rPr lang="en-US" sz="1800" dirty="0"/>
              <a:t>Respect for gradual therapeutic process</a:t>
            </a:r>
          </a:p>
          <a:p>
            <a:r>
              <a:rPr lang="en-US" sz="1800" dirty="0"/>
              <a:t>Limit- setting, linking therapeutic experience with real world leads to child taking responsibility for actions</a:t>
            </a:r>
          </a:p>
          <a:p>
            <a:pPr marL="0" indent="0">
              <a:buNone/>
            </a:pPr>
            <a:endParaRPr lang="en-US" sz="1600" dirty="0"/>
          </a:p>
        </p:txBody>
      </p:sp>
      <p:pic>
        <p:nvPicPr>
          <p:cNvPr id="4" name="Picture 3">
            <a:extLst>
              <a:ext uri="{FF2B5EF4-FFF2-40B4-BE49-F238E27FC236}">
                <a16:creationId xmlns:a16="http://schemas.microsoft.com/office/drawing/2014/main" id="{9173269F-277A-481A-B4D1-F13F219A7545}"/>
              </a:ext>
            </a:extLst>
          </p:cNvPr>
          <p:cNvPicPr>
            <a:picLocks noChangeAspect="1"/>
          </p:cNvPicPr>
          <p:nvPr/>
        </p:nvPicPr>
        <p:blipFill>
          <a:blip r:embed="rId2"/>
          <a:stretch>
            <a:fillRect/>
          </a:stretch>
        </p:blipFill>
        <p:spPr>
          <a:xfrm>
            <a:off x="5796136" y="1417638"/>
            <a:ext cx="3304318" cy="3304318"/>
          </a:xfrm>
          <a:prstGeom prst="rect">
            <a:avLst/>
          </a:prstGeom>
        </p:spPr>
      </p:pic>
    </p:spTree>
    <p:extLst>
      <p:ext uri="{BB962C8B-B14F-4D97-AF65-F5344CB8AC3E}">
        <p14:creationId xmlns:p14="http://schemas.microsoft.com/office/powerpoint/2010/main" val="2093783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143000"/>
          </a:xfrm>
        </p:spPr>
        <p:txBody>
          <a:bodyPr>
            <a:normAutofit/>
          </a:bodyPr>
          <a:lstStyle/>
          <a:p>
            <a:r>
              <a:rPr lang="en-US" sz="3200" dirty="0">
                <a:solidFill>
                  <a:srgbClr val="00B0F0"/>
                </a:solidFill>
              </a:rPr>
              <a:t>What is Child Centred Play Therapy?</a:t>
            </a:r>
          </a:p>
        </p:txBody>
      </p:sp>
      <p:sp>
        <p:nvSpPr>
          <p:cNvPr id="3" name="Содержимое 2"/>
          <p:cNvSpPr>
            <a:spLocks noGrp="1"/>
          </p:cNvSpPr>
          <p:nvPr>
            <p:ph idx="1"/>
          </p:nvPr>
        </p:nvSpPr>
        <p:spPr>
          <a:xfrm>
            <a:off x="971600" y="1038746"/>
            <a:ext cx="4464496" cy="4392488"/>
          </a:xfrm>
        </p:spPr>
        <p:txBody>
          <a:bodyPr>
            <a:noAutofit/>
          </a:bodyPr>
          <a:lstStyle/>
          <a:p>
            <a:pPr marL="0" indent="0" algn="ctr">
              <a:buNone/>
            </a:pPr>
            <a:r>
              <a:rPr lang="en-US" sz="1700" b="1" u="sng" dirty="0"/>
              <a:t>Characteristics of a Play Therapist </a:t>
            </a:r>
          </a:p>
          <a:p>
            <a:pPr marL="0" indent="0">
              <a:buNone/>
            </a:pPr>
            <a:r>
              <a:rPr lang="en-US" sz="1700" dirty="0"/>
              <a:t>Personality characteristics (emphasis on intentionality rather than attainment!):</a:t>
            </a:r>
          </a:p>
          <a:p>
            <a:r>
              <a:rPr lang="en-US" sz="1700" dirty="0"/>
              <a:t>Objective and flexible</a:t>
            </a:r>
          </a:p>
          <a:p>
            <a:r>
              <a:rPr lang="en-US" sz="1700" dirty="0"/>
              <a:t>Does not judge or evaluate</a:t>
            </a:r>
          </a:p>
          <a:p>
            <a:r>
              <a:rPr lang="en-US" sz="1700" dirty="0"/>
              <a:t>Open- minded</a:t>
            </a:r>
          </a:p>
          <a:p>
            <a:r>
              <a:rPr lang="en-US" sz="1700" dirty="0"/>
              <a:t>Patient</a:t>
            </a:r>
          </a:p>
          <a:p>
            <a:r>
              <a:rPr lang="en-US" sz="1700" dirty="0"/>
              <a:t>High tolerance for ambiguity</a:t>
            </a:r>
          </a:p>
          <a:p>
            <a:r>
              <a:rPr lang="en-US" sz="1700" dirty="0"/>
              <a:t>Personal courage</a:t>
            </a:r>
          </a:p>
          <a:p>
            <a:r>
              <a:rPr lang="en-US" sz="1700" dirty="0"/>
              <a:t>Being real, warmth, caring acceptance and sensitive understanding</a:t>
            </a:r>
          </a:p>
          <a:p>
            <a:r>
              <a:rPr lang="en-US" sz="1700" dirty="0"/>
              <a:t>Sense of humour! </a:t>
            </a:r>
            <a:r>
              <a:rPr lang="en-US" sz="1700" dirty="0">
                <a:sym typeface="Wingdings" panose="05000000000000000000" pitchFamily="2" charset="2"/>
              </a:rPr>
              <a:t></a:t>
            </a:r>
            <a:endParaRPr lang="en-US" sz="1700" dirty="0"/>
          </a:p>
        </p:txBody>
      </p:sp>
      <p:pic>
        <p:nvPicPr>
          <p:cNvPr id="4" name="Picture 3">
            <a:extLst>
              <a:ext uri="{FF2B5EF4-FFF2-40B4-BE49-F238E27FC236}">
                <a16:creationId xmlns:a16="http://schemas.microsoft.com/office/drawing/2014/main" id="{B638AC19-8CDA-4CB3-8362-16EDB88478AC}"/>
              </a:ext>
            </a:extLst>
          </p:cNvPr>
          <p:cNvPicPr>
            <a:picLocks noChangeAspect="1"/>
          </p:cNvPicPr>
          <p:nvPr/>
        </p:nvPicPr>
        <p:blipFill>
          <a:blip r:embed="rId2"/>
          <a:stretch>
            <a:fillRect/>
          </a:stretch>
        </p:blipFill>
        <p:spPr>
          <a:xfrm>
            <a:off x="5516566" y="1412776"/>
            <a:ext cx="3627434" cy="3834716"/>
          </a:xfrm>
          <a:prstGeom prst="rect">
            <a:avLst/>
          </a:prstGeom>
        </p:spPr>
      </p:pic>
    </p:spTree>
    <p:extLst>
      <p:ext uri="{BB962C8B-B14F-4D97-AF65-F5344CB8AC3E}">
        <p14:creationId xmlns:p14="http://schemas.microsoft.com/office/powerpoint/2010/main" val="4089545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Versions of a Play Therapy Room</a:t>
            </a:r>
          </a:p>
        </p:txBody>
      </p:sp>
      <p:sp>
        <p:nvSpPr>
          <p:cNvPr id="6" name="Content Placeholder 5">
            <a:extLst>
              <a:ext uri="{FF2B5EF4-FFF2-40B4-BE49-F238E27FC236}">
                <a16:creationId xmlns:a16="http://schemas.microsoft.com/office/drawing/2014/main" id="{11BE2084-1EA2-4815-BBA2-EA765770AF5B}"/>
              </a:ext>
            </a:extLst>
          </p:cNvPr>
          <p:cNvSpPr>
            <a:spLocks noGrp="1"/>
          </p:cNvSpPr>
          <p:nvPr>
            <p:ph idx="1"/>
          </p:nvPr>
        </p:nvSpPr>
        <p:spPr/>
        <p:txBody>
          <a:bodyPr>
            <a:normAutofit/>
          </a:bodyPr>
          <a:lstStyle/>
          <a:p>
            <a:r>
              <a:rPr lang="en-US" sz="2200" dirty="0"/>
              <a:t>Play therapy can be conducted in a variety of spaces</a:t>
            </a:r>
          </a:p>
          <a:p>
            <a:r>
              <a:rPr lang="en-US" sz="2200" dirty="0"/>
              <a:t>Important to consider confidentiality when deciding on a space</a:t>
            </a:r>
          </a:p>
          <a:p>
            <a:r>
              <a:rPr lang="en-US" sz="2200" dirty="0"/>
              <a:t>Selection of toys is a deliberate process based on the basic rationale that using play therapy with children is a recognition of the child’s developmental level expressed naturally through play</a:t>
            </a:r>
          </a:p>
          <a:p>
            <a:pPr marL="0" indent="0" algn="ctr">
              <a:buNone/>
            </a:pPr>
            <a:endParaRPr lang="en-AU" dirty="0"/>
          </a:p>
        </p:txBody>
      </p:sp>
    </p:spTree>
    <p:extLst>
      <p:ext uri="{BB962C8B-B14F-4D97-AF65-F5344CB8AC3E}">
        <p14:creationId xmlns:p14="http://schemas.microsoft.com/office/powerpoint/2010/main" val="667890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Versions of a Play Therapy Room</a:t>
            </a:r>
          </a:p>
        </p:txBody>
      </p:sp>
      <p:sp>
        <p:nvSpPr>
          <p:cNvPr id="6" name="Content Placeholder 5">
            <a:extLst>
              <a:ext uri="{FF2B5EF4-FFF2-40B4-BE49-F238E27FC236}">
                <a16:creationId xmlns:a16="http://schemas.microsoft.com/office/drawing/2014/main" id="{11BE2084-1EA2-4815-BBA2-EA765770AF5B}"/>
              </a:ext>
            </a:extLst>
          </p:cNvPr>
          <p:cNvSpPr>
            <a:spLocks noGrp="1"/>
          </p:cNvSpPr>
          <p:nvPr>
            <p:ph idx="1"/>
          </p:nvPr>
        </p:nvSpPr>
        <p:spPr>
          <a:xfrm>
            <a:off x="464590" y="1166018"/>
            <a:ext cx="8229600" cy="4525963"/>
          </a:xfrm>
        </p:spPr>
        <p:txBody>
          <a:bodyPr>
            <a:normAutofit/>
          </a:bodyPr>
          <a:lstStyle/>
          <a:p>
            <a:pPr marL="0" indent="0" algn="ctr">
              <a:buNone/>
            </a:pPr>
            <a:r>
              <a:rPr lang="en-US" sz="2200" b="1" u="sng" dirty="0"/>
              <a:t>Categories of toys</a:t>
            </a:r>
          </a:p>
          <a:p>
            <a:pPr marL="0" indent="0">
              <a:buNone/>
            </a:pPr>
            <a:r>
              <a:rPr lang="en-US" sz="2200" u="sng" dirty="0"/>
              <a:t>Real- life toys</a:t>
            </a:r>
          </a:p>
          <a:p>
            <a:pPr marL="0" indent="0">
              <a:buNone/>
            </a:pPr>
            <a:r>
              <a:rPr lang="en-US" sz="2200" dirty="0"/>
              <a:t>For example- dolls, figurines, doll’s house, puppets, car, truck, ambulance, cash register, telephone</a:t>
            </a:r>
          </a:p>
          <a:p>
            <a:pPr marL="0" indent="0">
              <a:buNone/>
            </a:pPr>
            <a:r>
              <a:rPr lang="en-US" sz="2200" u="sng" dirty="0"/>
              <a:t>Aggressive toys</a:t>
            </a:r>
          </a:p>
          <a:p>
            <a:pPr marL="0" indent="0">
              <a:buNone/>
            </a:pPr>
            <a:r>
              <a:rPr lang="en-US" sz="2200" dirty="0"/>
              <a:t>For example- sword, guns, handcuffs, blow up doll</a:t>
            </a:r>
          </a:p>
          <a:p>
            <a:pPr marL="0" indent="0">
              <a:buNone/>
            </a:pPr>
            <a:r>
              <a:rPr lang="en-US" sz="2200" u="sng" dirty="0"/>
              <a:t>Creative expression/emotional release toys</a:t>
            </a:r>
          </a:p>
          <a:p>
            <a:pPr marL="0" indent="0">
              <a:buNone/>
            </a:pPr>
            <a:r>
              <a:rPr lang="en-US" sz="2200" dirty="0"/>
              <a:t>For example- Sand, water, paint, playdough, blocks</a:t>
            </a:r>
          </a:p>
          <a:p>
            <a:pPr marL="0" indent="0">
              <a:buNone/>
            </a:pPr>
            <a:endParaRPr lang="en-AU" dirty="0"/>
          </a:p>
        </p:txBody>
      </p:sp>
    </p:spTree>
    <p:extLst>
      <p:ext uri="{BB962C8B-B14F-4D97-AF65-F5344CB8AC3E}">
        <p14:creationId xmlns:p14="http://schemas.microsoft.com/office/powerpoint/2010/main" val="962287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Versions of a Play Therapy Room</a:t>
            </a:r>
          </a:p>
        </p:txBody>
      </p:sp>
      <p:sp>
        <p:nvSpPr>
          <p:cNvPr id="6" name="Content Placeholder 5">
            <a:extLst>
              <a:ext uri="{FF2B5EF4-FFF2-40B4-BE49-F238E27FC236}">
                <a16:creationId xmlns:a16="http://schemas.microsoft.com/office/drawing/2014/main" id="{11BE2084-1EA2-4815-BBA2-EA765770AF5B}"/>
              </a:ext>
            </a:extLst>
          </p:cNvPr>
          <p:cNvSpPr>
            <a:spLocks noGrp="1"/>
          </p:cNvSpPr>
          <p:nvPr>
            <p:ph idx="1"/>
          </p:nvPr>
        </p:nvSpPr>
        <p:spPr>
          <a:xfrm>
            <a:off x="457200" y="1340768"/>
            <a:ext cx="8229600" cy="4525963"/>
          </a:xfrm>
        </p:spPr>
        <p:txBody>
          <a:bodyPr>
            <a:normAutofit/>
          </a:bodyPr>
          <a:lstStyle/>
          <a:p>
            <a:pPr marL="0" indent="0" algn="ctr">
              <a:buNone/>
            </a:pPr>
            <a:r>
              <a:rPr lang="en-US" sz="1900" b="1" u="sng" dirty="0"/>
              <a:t>Stages of Play</a:t>
            </a:r>
          </a:p>
          <a:p>
            <a:r>
              <a:rPr lang="en-US" sz="1900" dirty="0"/>
              <a:t>Children progress through the four stages of play including exploratory play, aggressive play, regressive play and mastery</a:t>
            </a:r>
          </a:p>
          <a:p>
            <a:r>
              <a:rPr lang="en-US" sz="1900" dirty="0"/>
              <a:t>Toys in the room are specifically selected for each stage of play, to assist children to work through their issues</a:t>
            </a:r>
          </a:p>
          <a:p>
            <a:r>
              <a:rPr lang="en-US" sz="1900" dirty="0"/>
              <a:t>Children will often step in and out of these stages depending on events occurring outside of the playroom, or issues being addressed in the play room</a:t>
            </a:r>
          </a:p>
          <a:p>
            <a:r>
              <a:rPr lang="en-US" sz="1900" dirty="0"/>
              <a:t>Pro-social </a:t>
            </a:r>
            <a:r>
              <a:rPr lang="en-US" sz="1900" dirty="0" err="1"/>
              <a:t>behaviour</a:t>
            </a:r>
            <a:r>
              <a:rPr lang="en-US" sz="1900" dirty="0"/>
              <a:t>- we also look to identify these to identify strengths in the child (such as manners, sharing, care- taking, respect, self-control, </a:t>
            </a:r>
            <a:r>
              <a:rPr lang="en-US" sz="1900" dirty="0" err="1"/>
              <a:t>apologising</a:t>
            </a:r>
            <a:r>
              <a:rPr lang="en-US" sz="1900" dirty="0"/>
              <a:t>, empathy, problem-solving) and seek to readily identify these for the child in the playroom</a:t>
            </a:r>
          </a:p>
          <a:p>
            <a:pPr marL="0" indent="0">
              <a:buNone/>
            </a:pPr>
            <a:endParaRPr lang="en-AU" sz="2400" dirty="0"/>
          </a:p>
        </p:txBody>
      </p:sp>
    </p:spTree>
    <p:extLst>
      <p:ext uri="{BB962C8B-B14F-4D97-AF65-F5344CB8AC3E}">
        <p14:creationId xmlns:p14="http://schemas.microsoft.com/office/powerpoint/2010/main" val="3256450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en-US" sz="3200" dirty="0">
                <a:solidFill>
                  <a:srgbClr val="00B0F0"/>
                </a:solidFill>
                <a:latin typeface="Calibri" panose="020F0502020204030204" pitchFamily="34" charset="0"/>
                <a:cs typeface="Calibri" panose="020F0502020204030204" pitchFamily="34" charset="0"/>
              </a:rPr>
              <a:t>Presentation Overview</a:t>
            </a:r>
          </a:p>
        </p:txBody>
      </p:sp>
      <p:sp>
        <p:nvSpPr>
          <p:cNvPr id="3" name="Содержимое 2"/>
          <p:cNvSpPr>
            <a:spLocks noGrp="1"/>
          </p:cNvSpPr>
          <p:nvPr>
            <p:ph idx="1"/>
          </p:nvPr>
        </p:nvSpPr>
        <p:spPr>
          <a:xfrm>
            <a:off x="457200" y="1600200"/>
            <a:ext cx="7211144" cy="4525963"/>
          </a:xfrm>
        </p:spPr>
        <p:txBody>
          <a:bodyPr>
            <a:normAutofit fontScale="70000" lnSpcReduction="20000"/>
          </a:bodyPr>
          <a:lstStyle/>
          <a:p>
            <a:r>
              <a:rPr lang="en-US" sz="2400" b="1" dirty="0"/>
              <a:t>What is Child Centred Play Therapy (CCPT)?</a:t>
            </a:r>
          </a:p>
          <a:p>
            <a:pPr>
              <a:buFontTx/>
              <a:buChar char="-"/>
            </a:pPr>
            <a:r>
              <a:rPr lang="en-US" sz="2400" dirty="0"/>
              <a:t>History and meaning of play for children</a:t>
            </a:r>
          </a:p>
          <a:p>
            <a:pPr>
              <a:buFontTx/>
              <a:buChar char="-"/>
            </a:pPr>
            <a:r>
              <a:rPr lang="en-US" sz="2400" dirty="0"/>
              <a:t>Core principles of the approach</a:t>
            </a:r>
          </a:p>
          <a:p>
            <a:pPr>
              <a:buFontTx/>
              <a:buChar char="-"/>
            </a:pPr>
            <a:r>
              <a:rPr lang="en-US" sz="2400" dirty="0"/>
              <a:t>Empirical evidence and objectives of CCPT</a:t>
            </a:r>
          </a:p>
          <a:p>
            <a:pPr>
              <a:buFontTx/>
              <a:buChar char="-"/>
            </a:pPr>
            <a:r>
              <a:rPr lang="en-US" sz="2400" dirty="0"/>
              <a:t>Characteristics of a play therapist</a:t>
            </a:r>
          </a:p>
          <a:p>
            <a:pPr>
              <a:buFontTx/>
              <a:buChar char="-"/>
            </a:pPr>
            <a:r>
              <a:rPr lang="en-US" sz="2400" dirty="0"/>
              <a:t>Versions of a play therapy room</a:t>
            </a:r>
          </a:p>
          <a:p>
            <a:pPr marL="0" indent="0">
              <a:buNone/>
            </a:pPr>
            <a:endParaRPr lang="en-US" sz="2400" dirty="0"/>
          </a:p>
          <a:p>
            <a:r>
              <a:rPr lang="en-US" sz="2400" b="1" dirty="0"/>
              <a:t>What is trauma?</a:t>
            </a:r>
          </a:p>
          <a:p>
            <a:pPr>
              <a:buFontTx/>
              <a:buChar char="-"/>
            </a:pPr>
            <a:r>
              <a:rPr lang="en-US" sz="2400" dirty="0"/>
              <a:t>Definition of trauma</a:t>
            </a:r>
          </a:p>
          <a:p>
            <a:pPr>
              <a:buFontTx/>
              <a:buChar char="-"/>
            </a:pPr>
            <a:r>
              <a:rPr lang="en-US" sz="2400" dirty="0"/>
              <a:t>How does it present in children- memory, conscious vs unconscious mind</a:t>
            </a:r>
          </a:p>
          <a:p>
            <a:pPr marL="0" indent="0">
              <a:buNone/>
            </a:pPr>
            <a:endParaRPr lang="en-US" sz="2400" dirty="0"/>
          </a:p>
          <a:p>
            <a:r>
              <a:rPr lang="en-US" sz="2400" b="1" dirty="0"/>
              <a:t>What are the benefits of Child Centred Play Therapy with traumatized children </a:t>
            </a:r>
          </a:p>
          <a:p>
            <a:pPr>
              <a:buFontTx/>
              <a:buChar char="-"/>
            </a:pPr>
            <a:r>
              <a:rPr lang="en-US" sz="2400" dirty="0"/>
              <a:t>Interplay between CCPT and trauma</a:t>
            </a:r>
          </a:p>
          <a:p>
            <a:pPr>
              <a:buFontTx/>
              <a:buChar char="-"/>
            </a:pPr>
            <a:r>
              <a:rPr lang="en-US" sz="2400" dirty="0"/>
              <a:t>Experiences of trauma in the play room</a:t>
            </a:r>
          </a:p>
          <a:p>
            <a:pPr marL="0" indent="0">
              <a:buNone/>
            </a:pPr>
            <a:endParaRPr lang="en-US" sz="2400" dirty="0"/>
          </a:p>
          <a:p>
            <a:r>
              <a:rPr lang="en-US" sz="2400" b="1" dirty="0"/>
              <a:t>Recommendations for future applications/ contact details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Versions of a Play Therapy Room</a:t>
            </a:r>
          </a:p>
        </p:txBody>
      </p:sp>
      <p:sp>
        <p:nvSpPr>
          <p:cNvPr id="6" name="Content Placeholder 5">
            <a:extLst>
              <a:ext uri="{FF2B5EF4-FFF2-40B4-BE49-F238E27FC236}">
                <a16:creationId xmlns:a16="http://schemas.microsoft.com/office/drawing/2014/main" id="{11BE2084-1EA2-4815-BBA2-EA765770AF5B}"/>
              </a:ext>
            </a:extLst>
          </p:cNvPr>
          <p:cNvSpPr>
            <a:spLocks noGrp="1"/>
          </p:cNvSpPr>
          <p:nvPr>
            <p:ph idx="1"/>
          </p:nvPr>
        </p:nvSpPr>
        <p:spPr>
          <a:xfrm>
            <a:off x="611560" y="1166018"/>
            <a:ext cx="8229600" cy="4525963"/>
          </a:xfrm>
        </p:spPr>
        <p:txBody>
          <a:bodyPr numCol="2">
            <a:normAutofit fontScale="92500" lnSpcReduction="10000"/>
          </a:bodyPr>
          <a:lstStyle/>
          <a:p>
            <a:pPr marL="0" indent="0" algn="ctr">
              <a:buNone/>
            </a:pPr>
            <a:r>
              <a:rPr lang="en-US" sz="2100" b="1" u="sng" dirty="0"/>
              <a:t>Themes</a:t>
            </a:r>
          </a:p>
          <a:p>
            <a:pPr marL="0" indent="0">
              <a:buNone/>
            </a:pPr>
            <a:r>
              <a:rPr lang="en-US" sz="2100" dirty="0"/>
              <a:t>There are a number of themes that children will explore in their therapy work as they progress through therapy</a:t>
            </a:r>
          </a:p>
          <a:p>
            <a:pPr marL="0" indent="0">
              <a:buNone/>
            </a:pPr>
            <a:r>
              <a:rPr lang="en-US" sz="2100" dirty="0"/>
              <a:t>These themes include but are not limited to:</a:t>
            </a:r>
          </a:p>
          <a:p>
            <a:pPr>
              <a:buFont typeface="Wingdings" panose="05000000000000000000" pitchFamily="2" charset="2"/>
              <a:buChar char="ü"/>
            </a:pPr>
            <a:r>
              <a:rPr lang="en-US" sz="2100" dirty="0"/>
              <a:t>Relationship (connecting, trust, approval seeking, manipulative, limit testing)</a:t>
            </a:r>
          </a:p>
          <a:p>
            <a:pPr>
              <a:buFont typeface="Wingdings" panose="05000000000000000000" pitchFamily="2" charset="2"/>
              <a:buChar char="ü"/>
            </a:pPr>
            <a:r>
              <a:rPr lang="en-US" sz="2100" dirty="0"/>
              <a:t>Boundaries/ intrusion</a:t>
            </a:r>
          </a:p>
          <a:p>
            <a:pPr>
              <a:buFont typeface="Wingdings" panose="05000000000000000000" pitchFamily="2" charset="2"/>
              <a:buChar char="ü"/>
            </a:pPr>
            <a:r>
              <a:rPr lang="en-US" sz="2100" dirty="0"/>
              <a:t>Dependence/ independence</a:t>
            </a:r>
          </a:p>
          <a:p>
            <a:pPr>
              <a:buFont typeface="Wingdings" panose="05000000000000000000" pitchFamily="2" charset="2"/>
              <a:buChar char="ü"/>
            </a:pPr>
            <a:r>
              <a:rPr lang="en-US" sz="2100" dirty="0"/>
              <a:t>Helplessness/ inadequacy</a:t>
            </a:r>
          </a:p>
          <a:p>
            <a:pPr marL="0" indent="0">
              <a:buNone/>
            </a:pPr>
            <a:endParaRPr lang="en-US" sz="2100" dirty="0"/>
          </a:p>
          <a:p>
            <a:pPr>
              <a:buFont typeface="Wingdings" panose="05000000000000000000" pitchFamily="2" charset="2"/>
              <a:buChar char="ü"/>
            </a:pPr>
            <a:endParaRPr lang="en-US" sz="2100" dirty="0"/>
          </a:p>
          <a:p>
            <a:pPr>
              <a:buFont typeface="Wingdings" panose="05000000000000000000" pitchFamily="2" charset="2"/>
              <a:buChar char="ü"/>
            </a:pPr>
            <a:endParaRPr lang="en-US" sz="2100" dirty="0"/>
          </a:p>
          <a:p>
            <a:pPr>
              <a:buFont typeface="Wingdings" panose="05000000000000000000" pitchFamily="2" charset="2"/>
              <a:buChar char="ü"/>
            </a:pPr>
            <a:r>
              <a:rPr lang="en-US" sz="2100" dirty="0"/>
              <a:t>Aggression/ revenge</a:t>
            </a:r>
          </a:p>
          <a:p>
            <a:pPr>
              <a:buFont typeface="Wingdings" panose="05000000000000000000" pitchFamily="2" charset="2"/>
              <a:buChar char="ü"/>
            </a:pPr>
            <a:r>
              <a:rPr lang="en-US" sz="2100" dirty="0"/>
              <a:t>Self- esteem/ self worth</a:t>
            </a:r>
          </a:p>
          <a:p>
            <a:pPr>
              <a:buFont typeface="Wingdings" panose="05000000000000000000" pitchFamily="2" charset="2"/>
              <a:buChar char="ü"/>
            </a:pPr>
            <a:r>
              <a:rPr lang="en-US" sz="2100" dirty="0"/>
              <a:t>Safety/ security/ protection</a:t>
            </a:r>
          </a:p>
          <a:p>
            <a:pPr>
              <a:buFont typeface="Wingdings" panose="05000000000000000000" pitchFamily="2" charset="2"/>
              <a:buChar char="ü"/>
            </a:pPr>
            <a:r>
              <a:rPr lang="en-US" sz="2100" dirty="0"/>
              <a:t>Nurturing/ healing</a:t>
            </a:r>
          </a:p>
          <a:p>
            <a:pPr>
              <a:buFont typeface="Wingdings" panose="05000000000000000000" pitchFamily="2" charset="2"/>
              <a:buChar char="ü"/>
            </a:pPr>
            <a:r>
              <a:rPr lang="en-US" sz="2100" dirty="0"/>
              <a:t>Death/ loss</a:t>
            </a:r>
          </a:p>
          <a:p>
            <a:pPr>
              <a:buFont typeface="Wingdings" panose="05000000000000000000" pitchFamily="2" charset="2"/>
              <a:buChar char="ü"/>
            </a:pPr>
            <a:r>
              <a:rPr lang="en-US" sz="2100" dirty="0"/>
              <a:t>Power/ control</a:t>
            </a:r>
          </a:p>
          <a:p>
            <a:pPr>
              <a:buFont typeface="Wingdings" panose="05000000000000000000" pitchFamily="2" charset="2"/>
              <a:buChar char="ü"/>
            </a:pPr>
            <a:r>
              <a:rPr lang="en-US" sz="2100" dirty="0"/>
              <a:t>Exploratory</a:t>
            </a:r>
          </a:p>
          <a:p>
            <a:pPr>
              <a:buFont typeface="Wingdings" panose="05000000000000000000" pitchFamily="2" charset="2"/>
              <a:buChar char="ü"/>
            </a:pPr>
            <a:r>
              <a:rPr lang="en-US" sz="2100" dirty="0"/>
              <a:t>Fears/ anxiety</a:t>
            </a:r>
          </a:p>
          <a:p>
            <a:pPr>
              <a:buFont typeface="Wingdings" panose="05000000000000000000" pitchFamily="2" charset="2"/>
              <a:buChar char="ü"/>
            </a:pPr>
            <a:r>
              <a:rPr lang="en-US" sz="2100" dirty="0"/>
              <a:t>Good vs evil</a:t>
            </a:r>
          </a:p>
          <a:p>
            <a:pPr>
              <a:buFont typeface="Wingdings" panose="05000000000000000000" pitchFamily="2" charset="2"/>
              <a:buChar char="ü"/>
            </a:pPr>
            <a:r>
              <a:rPr lang="en-US" sz="2100" dirty="0"/>
              <a:t>Trust/ betray;</a:t>
            </a:r>
          </a:p>
          <a:p>
            <a:pPr>
              <a:buFont typeface="Wingdings" panose="05000000000000000000" pitchFamily="2" charset="2"/>
              <a:buChar char="ü"/>
            </a:pPr>
            <a:r>
              <a:rPr lang="en-US" sz="2100" dirty="0"/>
              <a:t>Anger/ sadness</a:t>
            </a:r>
          </a:p>
          <a:p>
            <a:pPr marL="0" indent="0">
              <a:buNone/>
            </a:pPr>
            <a:endParaRPr lang="en-AU" sz="2400" dirty="0"/>
          </a:p>
        </p:txBody>
      </p:sp>
    </p:spTree>
    <p:extLst>
      <p:ext uri="{BB962C8B-B14F-4D97-AF65-F5344CB8AC3E}">
        <p14:creationId xmlns:p14="http://schemas.microsoft.com/office/powerpoint/2010/main" val="2807962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Versions of a Play Therapy Room</a:t>
            </a:r>
          </a:p>
        </p:txBody>
      </p:sp>
      <p:pic>
        <p:nvPicPr>
          <p:cNvPr id="4" name="Content Placeholder 3">
            <a:extLst>
              <a:ext uri="{FF2B5EF4-FFF2-40B4-BE49-F238E27FC236}">
                <a16:creationId xmlns:a16="http://schemas.microsoft.com/office/drawing/2014/main" id="{CA02FF0A-2A88-4812-9498-A0F492F949EB}"/>
              </a:ext>
            </a:extLst>
          </p:cNvPr>
          <p:cNvPicPr>
            <a:picLocks noGrp="1" noChangeAspect="1"/>
          </p:cNvPicPr>
          <p:nvPr>
            <p:ph idx="1"/>
          </p:nvPr>
        </p:nvPicPr>
        <p:blipFill>
          <a:blip r:embed="rId2"/>
          <a:stretch>
            <a:fillRect/>
          </a:stretch>
        </p:blipFill>
        <p:spPr>
          <a:xfrm>
            <a:off x="457200" y="1313504"/>
            <a:ext cx="4224894" cy="4230991"/>
          </a:xfrm>
          <a:prstGeom prst="rect">
            <a:avLst/>
          </a:prstGeom>
        </p:spPr>
      </p:pic>
      <p:pic>
        <p:nvPicPr>
          <p:cNvPr id="5" name="Picture 4">
            <a:extLst>
              <a:ext uri="{FF2B5EF4-FFF2-40B4-BE49-F238E27FC236}">
                <a16:creationId xmlns:a16="http://schemas.microsoft.com/office/drawing/2014/main" id="{8C490CDF-6BEF-47FE-887A-118DBDD3798F}"/>
              </a:ext>
            </a:extLst>
          </p:cNvPr>
          <p:cNvPicPr>
            <a:picLocks noChangeAspect="1"/>
          </p:cNvPicPr>
          <p:nvPr/>
        </p:nvPicPr>
        <p:blipFill>
          <a:blip r:embed="rId3"/>
          <a:stretch>
            <a:fillRect/>
          </a:stretch>
        </p:blipFill>
        <p:spPr>
          <a:xfrm>
            <a:off x="4932040" y="1338439"/>
            <a:ext cx="4048095" cy="4206055"/>
          </a:xfrm>
          <a:prstGeom prst="rect">
            <a:avLst/>
          </a:prstGeom>
        </p:spPr>
      </p:pic>
    </p:spTree>
    <p:extLst>
      <p:ext uri="{BB962C8B-B14F-4D97-AF65-F5344CB8AC3E}">
        <p14:creationId xmlns:p14="http://schemas.microsoft.com/office/powerpoint/2010/main" val="2314597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Versions of a Play Therapy Room</a:t>
            </a:r>
          </a:p>
        </p:txBody>
      </p:sp>
      <p:pic>
        <p:nvPicPr>
          <p:cNvPr id="7" name="Content Placeholder 6">
            <a:extLst>
              <a:ext uri="{FF2B5EF4-FFF2-40B4-BE49-F238E27FC236}">
                <a16:creationId xmlns:a16="http://schemas.microsoft.com/office/drawing/2014/main" id="{DCF7F845-FB90-4BD0-8B38-50CCBDEA3776}"/>
              </a:ext>
            </a:extLst>
          </p:cNvPr>
          <p:cNvPicPr>
            <a:picLocks noGrp="1" noChangeAspect="1"/>
          </p:cNvPicPr>
          <p:nvPr>
            <p:ph idx="1"/>
          </p:nvPr>
        </p:nvPicPr>
        <p:blipFill>
          <a:blip r:embed="rId2"/>
          <a:stretch>
            <a:fillRect/>
          </a:stretch>
        </p:blipFill>
        <p:spPr>
          <a:xfrm>
            <a:off x="447183" y="1484784"/>
            <a:ext cx="3926164" cy="4066384"/>
          </a:xfrm>
          <a:prstGeom prst="rect">
            <a:avLst/>
          </a:prstGeom>
        </p:spPr>
      </p:pic>
      <p:pic>
        <p:nvPicPr>
          <p:cNvPr id="8" name="Picture 7">
            <a:extLst>
              <a:ext uri="{FF2B5EF4-FFF2-40B4-BE49-F238E27FC236}">
                <a16:creationId xmlns:a16="http://schemas.microsoft.com/office/drawing/2014/main" id="{F03D07A5-617C-46BA-B737-5CAAB19EC95D}"/>
              </a:ext>
            </a:extLst>
          </p:cNvPr>
          <p:cNvPicPr>
            <a:picLocks noChangeAspect="1"/>
          </p:cNvPicPr>
          <p:nvPr/>
        </p:nvPicPr>
        <p:blipFill>
          <a:blip r:embed="rId3"/>
          <a:stretch>
            <a:fillRect/>
          </a:stretch>
        </p:blipFill>
        <p:spPr>
          <a:xfrm>
            <a:off x="4935539" y="1509720"/>
            <a:ext cx="3792041" cy="4066384"/>
          </a:xfrm>
          <a:prstGeom prst="rect">
            <a:avLst/>
          </a:prstGeom>
        </p:spPr>
      </p:pic>
    </p:spTree>
    <p:extLst>
      <p:ext uri="{BB962C8B-B14F-4D97-AF65-F5344CB8AC3E}">
        <p14:creationId xmlns:p14="http://schemas.microsoft.com/office/powerpoint/2010/main" val="2484419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Versions of a Play Therapy Room</a:t>
            </a:r>
          </a:p>
        </p:txBody>
      </p:sp>
      <p:pic>
        <p:nvPicPr>
          <p:cNvPr id="5" name="Content Placeholder 4">
            <a:extLst>
              <a:ext uri="{FF2B5EF4-FFF2-40B4-BE49-F238E27FC236}">
                <a16:creationId xmlns:a16="http://schemas.microsoft.com/office/drawing/2014/main" id="{9488E872-9699-409C-A0F8-FB41D7699031}"/>
              </a:ext>
            </a:extLst>
          </p:cNvPr>
          <p:cNvPicPr>
            <a:picLocks noGrp="1" noChangeAspect="1"/>
          </p:cNvPicPr>
          <p:nvPr>
            <p:ph idx="1"/>
          </p:nvPr>
        </p:nvPicPr>
        <p:blipFill>
          <a:blip r:embed="rId2"/>
          <a:stretch>
            <a:fillRect/>
          </a:stretch>
        </p:blipFill>
        <p:spPr>
          <a:xfrm>
            <a:off x="457200" y="1461530"/>
            <a:ext cx="3955578" cy="3955578"/>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06B0F278-2C35-454F-A3D0-A28C956AB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01716" y="1614376"/>
            <a:ext cx="4005064" cy="3600400"/>
          </a:xfrm>
          <a:prstGeom prst="rect">
            <a:avLst/>
          </a:prstGeom>
        </p:spPr>
      </p:pic>
    </p:spTree>
    <p:extLst>
      <p:ext uri="{BB962C8B-B14F-4D97-AF65-F5344CB8AC3E}">
        <p14:creationId xmlns:p14="http://schemas.microsoft.com/office/powerpoint/2010/main" val="326480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Trauma?</a:t>
            </a:r>
          </a:p>
        </p:txBody>
      </p:sp>
      <p:sp>
        <p:nvSpPr>
          <p:cNvPr id="3" name="Содержимое 2"/>
          <p:cNvSpPr>
            <a:spLocks noGrp="1"/>
          </p:cNvSpPr>
          <p:nvPr>
            <p:ph idx="1"/>
          </p:nvPr>
        </p:nvSpPr>
        <p:spPr>
          <a:xfrm>
            <a:off x="323528" y="1417638"/>
            <a:ext cx="6005512" cy="2371402"/>
          </a:xfrm>
        </p:spPr>
        <p:txBody>
          <a:bodyPr>
            <a:noAutofit/>
          </a:bodyPr>
          <a:lstStyle/>
          <a:p>
            <a:pPr marL="0" indent="0">
              <a:buNone/>
            </a:pPr>
            <a:r>
              <a:rPr lang="en-US" sz="2200" dirty="0"/>
              <a:t>How researchers describe trauma….</a:t>
            </a:r>
          </a:p>
          <a:p>
            <a:r>
              <a:rPr lang="en-US" sz="2200" dirty="0"/>
              <a:t>“A psychologically distressing event that is outside the range of usual human experience, often involving a sense of intense fear, terror or  helplessness” (Bruce Perry)</a:t>
            </a:r>
          </a:p>
          <a:p>
            <a:pPr marL="0" indent="0">
              <a:buNone/>
            </a:pPr>
            <a:endParaRPr lang="en-US" sz="1600" dirty="0"/>
          </a:p>
        </p:txBody>
      </p:sp>
      <p:pic>
        <p:nvPicPr>
          <p:cNvPr id="4" name="Picture 3">
            <a:extLst>
              <a:ext uri="{FF2B5EF4-FFF2-40B4-BE49-F238E27FC236}">
                <a16:creationId xmlns:a16="http://schemas.microsoft.com/office/drawing/2014/main" id="{D96BC397-8BE0-4433-B170-D9E5DE633AFD}"/>
              </a:ext>
            </a:extLst>
          </p:cNvPr>
          <p:cNvPicPr>
            <a:picLocks noChangeAspect="1"/>
          </p:cNvPicPr>
          <p:nvPr/>
        </p:nvPicPr>
        <p:blipFill>
          <a:blip r:embed="rId2"/>
          <a:stretch>
            <a:fillRect/>
          </a:stretch>
        </p:blipFill>
        <p:spPr>
          <a:xfrm>
            <a:off x="6329040" y="24372"/>
            <a:ext cx="2786113" cy="2560542"/>
          </a:xfrm>
          <a:prstGeom prst="rect">
            <a:avLst/>
          </a:prstGeom>
        </p:spPr>
      </p:pic>
      <p:sp>
        <p:nvSpPr>
          <p:cNvPr id="5" name="TextBox 4">
            <a:extLst>
              <a:ext uri="{FF2B5EF4-FFF2-40B4-BE49-F238E27FC236}">
                <a16:creationId xmlns:a16="http://schemas.microsoft.com/office/drawing/2014/main" id="{4E5C8093-7DEA-4046-926C-B58DCD0E3EF9}"/>
              </a:ext>
            </a:extLst>
          </p:cNvPr>
          <p:cNvSpPr txBox="1"/>
          <p:nvPr/>
        </p:nvSpPr>
        <p:spPr>
          <a:xfrm>
            <a:off x="323528" y="3356992"/>
            <a:ext cx="8075240"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“Traumatic events overwhelm, challenge and question people’s expectations of their safety and how their world works”. (www.kidsmatter.edu.au) </a:t>
            </a:r>
          </a:p>
        </p:txBody>
      </p:sp>
    </p:spTree>
    <p:extLst>
      <p:ext uri="{BB962C8B-B14F-4D97-AF65-F5344CB8AC3E}">
        <p14:creationId xmlns:p14="http://schemas.microsoft.com/office/powerpoint/2010/main" val="3620484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Trauma?</a:t>
            </a:r>
          </a:p>
        </p:txBody>
      </p:sp>
      <p:sp>
        <p:nvSpPr>
          <p:cNvPr id="3" name="Содержимое 2"/>
          <p:cNvSpPr>
            <a:spLocks noGrp="1"/>
          </p:cNvSpPr>
          <p:nvPr>
            <p:ph idx="1"/>
          </p:nvPr>
        </p:nvSpPr>
        <p:spPr>
          <a:xfrm>
            <a:off x="457200" y="1052737"/>
            <a:ext cx="8229600" cy="4392488"/>
          </a:xfrm>
        </p:spPr>
        <p:txBody>
          <a:bodyPr>
            <a:noAutofit/>
          </a:bodyPr>
          <a:lstStyle/>
          <a:p>
            <a:pPr marL="0" indent="0" algn="ctr">
              <a:buNone/>
            </a:pPr>
            <a:r>
              <a:rPr lang="en-US" sz="2000" b="1" u="sng" dirty="0"/>
              <a:t>Complex Trauma</a:t>
            </a:r>
          </a:p>
          <a:p>
            <a:endParaRPr lang="en-US" sz="1700" dirty="0"/>
          </a:p>
          <a:p>
            <a:r>
              <a:rPr lang="en-US" sz="1700" dirty="0"/>
              <a:t>Acute or Simple Trauma: from one overwhelming traumatic event</a:t>
            </a:r>
          </a:p>
          <a:p>
            <a:r>
              <a:rPr lang="en-US" sz="1700" dirty="0"/>
              <a:t>Complex or Developmental Trauma: from ongoing exposure to fear and helplessness</a:t>
            </a:r>
          </a:p>
          <a:p>
            <a:pPr marL="0" indent="0">
              <a:buNone/>
            </a:pPr>
            <a:endParaRPr lang="en-US" sz="600" dirty="0"/>
          </a:p>
          <a:p>
            <a:r>
              <a:rPr lang="en-US" sz="1700" dirty="0"/>
              <a:t>In terms of both experience and effect...“exposure to complex interpersonal trauma is qualitatively distinct from acute trauma...” (</a:t>
            </a:r>
            <a:r>
              <a:rPr lang="en-AU" sz="1700" dirty="0"/>
              <a:t>Kinniburgh</a:t>
            </a:r>
            <a:r>
              <a:rPr lang="en-US" sz="1700" dirty="0"/>
              <a:t> et al., 2005)</a:t>
            </a:r>
          </a:p>
          <a:p>
            <a:r>
              <a:rPr lang="en-US" sz="1700" dirty="0"/>
              <a:t>‘Complex trauma’ describes the experience of multiple, chronic and prolonged, developmentally adverse traumatic events, most often of an interpersonal nature... and early life onset”  (van der Kolk, 2005)</a:t>
            </a:r>
          </a:p>
          <a:p>
            <a:r>
              <a:rPr lang="en-US" sz="1700" dirty="0"/>
              <a:t>Multiple experiences of trauma will affect a child’s sense of control, and as a consequence increase the child’s vulnerability and hopelessness (Ogawa, 2004)</a:t>
            </a:r>
          </a:p>
          <a:p>
            <a:pPr marL="0" indent="0">
              <a:buNone/>
            </a:pPr>
            <a:endParaRPr lang="en-US" sz="1600" dirty="0"/>
          </a:p>
        </p:txBody>
      </p:sp>
    </p:spTree>
    <p:extLst>
      <p:ext uri="{BB962C8B-B14F-4D97-AF65-F5344CB8AC3E}">
        <p14:creationId xmlns:p14="http://schemas.microsoft.com/office/powerpoint/2010/main" val="176061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Trauma?</a:t>
            </a:r>
          </a:p>
        </p:txBody>
      </p:sp>
      <p:sp>
        <p:nvSpPr>
          <p:cNvPr id="3" name="Содержимое 2"/>
          <p:cNvSpPr>
            <a:spLocks noGrp="1"/>
          </p:cNvSpPr>
          <p:nvPr>
            <p:ph idx="1"/>
          </p:nvPr>
        </p:nvSpPr>
        <p:spPr>
          <a:xfrm>
            <a:off x="457200" y="1052737"/>
            <a:ext cx="8229600" cy="4392488"/>
          </a:xfrm>
        </p:spPr>
        <p:txBody>
          <a:bodyPr>
            <a:noAutofit/>
          </a:bodyPr>
          <a:lstStyle/>
          <a:p>
            <a:pPr marL="0" indent="0" algn="ctr">
              <a:buNone/>
            </a:pPr>
            <a:r>
              <a:rPr lang="en-US" sz="1800" dirty="0"/>
              <a:t> </a:t>
            </a:r>
            <a:r>
              <a:rPr lang="en-US" sz="1800" b="1" u="sng" dirty="0"/>
              <a:t>Trauma and Memory</a:t>
            </a:r>
          </a:p>
          <a:p>
            <a:endParaRPr lang="en-US" sz="1800" dirty="0"/>
          </a:p>
          <a:p>
            <a:r>
              <a:rPr lang="en-US" sz="1800" dirty="0"/>
              <a:t>The Amygdala is our storage facility for all our memories</a:t>
            </a:r>
          </a:p>
          <a:p>
            <a:r>
              <a:rPr lang="en-US" sz="1800" dirty="0"/>
              <a:t>There is two types of memories stored in the amygdala: explicit memories (such as facts, events, images) and implicit memories (such as sensations and feelings)</a:t>
            </a:r>
          </a:p>
          <a:p>
            <a:r>
              <a:rPr lang="en-US" sz="1800" dirty="0"/>
              <a:t>Research suggests that most people struggle to remember any specific explicit memory before around the age of 3 years, however the memories in our formative years are still stored in our brains as implicit memories</a:t>
            </a:r>
          </a:p>
          <a:p>
            <a:r>
              <a:rPr lang="en-US" sz="1800" dirty="0"/>
              <a:t>“It turns out the vast amount of our memory is implicit, and it is these memories that shape our emotional experiences, self-image and relationships. Despite our lack of explicit memory for many childhood experiences, they come to form the infrastructure of our lives” (</a:t>
            </a:r>
            <a:r>
              <a:rPr lang="en-US" sz="1800" dirty="0" err="1"/>
              <a:t>Cozolino</a:t>
            </a:r>
            <a:r>
              <a:rPr lang="en-US" sz="1800" dirty="0"/>
              <a:t>, 2006)</a:t>
            </a:r>
          </a:p>
          <a:p>
            <a:pPr marL="0" indent="0">
              <a:buNone/>
            </a:pPr>
            <a:endParaRPr lang="en-US" sz="1800" dirty="0"/>
          </a:p>
          <a:p>
            <a:pPr marL="0" indent="0">
              <a:buNone/>
            </a:pPr>
            <a:endParaRPr lang="en-US" sz="1500" b="1" u="sng" dirty="0"/>
          </a:p>
        </p:txBody>
      </p:sp>
    </p:spTree>
    <p:extLst>
      <p:ext uri="{BB962C8B-B14F-4D97-AF65-F5344CB8AC3E}">
        <p14:creationId xmlns:p14="http://schemas.microsoft.com/office/powerpoint/2010/main" val="69352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Trauma?</a:t>
            </a:r>
          </a:p>
        </p:txBody>
      </p:sp>
      <p:sp>
        <p:nvSpPr>
          <p:cNvPr id="3" name="Содержимое 2"/>
          <p:cNvSpPr>
            <a:spLocks noGrp="1"/>
          </p:cNvSpPr>
          <p:nvPr>
            <p:ph idx="1"/>
          </p:nvPr>
        </p:nvSpPr>
        <p:spPr>
          <a:xfrm>
            <a:off x="457200" y="1179509"/>
            <a:ext cx="8003232" cy="4498981"/>
          </a:xfrm>
        </p:spPr>
        <p:txBody>
          <a:bodyPr>
            <a:noAutofit/>
          </a:bodyPr>
          <a:lstStyle/>
          <a:p>
            <a:pPr marL="0" indent="0" algn="ctr">
              <a:buNone/>
            </a:pPr>
            <a:r>
              <a:rPr lang="en-US" sz="1800" b="1" u="sng" dirty="0"/>
              <a:t>Conscious vs Unconscious mind</a:t>
            </a:r>
          </a:p>
          <a:p>
            <a:r>
              <a:rPr lang="en-US" sz="1800" dirty="0"/>
              <a:t>The influence of the concepts of the conscious and unconscious mind relate heavily to child </a:t>
            </a:r>
            <a:r>
              <a:rPr lang="en-US" sz="1800" dirty="0" err="1"/>
              <a:t>centred</a:t>
            </a:r>
            <a:r>
              <a:rPr lang="en-US" sz="1800" dirty="0"/>
              <a:t> play therapy work- with the origins of the approach in psychoanalytic theory</a:t>
            </a:r>
          </a:p>
          <a:p>
            <a:r>
              <a:rPr lang="en-US" sz="1800" dirty="0"/>
              <a:t>In simple terms, the concept of the conscious mind tends to emerge around six years of age, and is associated with the most recent addition to the brain, the prefrontal cortex. Human consciousness is characterized by an awareness of “self.” </a:t>
            </a:r>
          </a:p>
          <a:p>
            <a:r>
              <a:rPr lang="en-US" sz="1800" dirty="0"/>
              <a:t>The significance of the developmental spectrum is that an individual does not generally sustain active consciousness until after five years of age. Before birth and through the first five years of life, the child is primarily in sub-conscious state of mind.</a:t>
            </a:r>
          </a:p>
          <a:p>
            <a:pPr marL="0" indent="0">
              <a:buNone/>
            </a:pPr>
            <a:endParaRPr lang="en-US" sz="1800" dirty="0"/>
          </a:p>
          <a:p>
            <a:pPr marL="0" indent="0">
              <a:buNone/>
            </a:pPr>
            <a:endParaRPr lang="en-US" sz="1600" dirty="0"/>
          </a:p>
        </p:txBody>
      </p:sp>
    </p:spTree>
    <p:extLst>
      <p:ext uri="{BB962C8B-B14F-4D97-AF65-F5344CB8AC3E}">
        <p14:creationId xmlns:p14="http://schemas.microsoft.com/office/powerpoint/2010/main" val="1927376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is Trauma?</a:t>
            </a:r>
          </a:p>
        </p:txBody>
      </p:sp>
      <p:sp>
        <p:nvSpPr>
          <p:cNvPr id="3" name="Содержимое 2"/>
          <p:cNvSpPr>
            <a:spLocks noGrp="1"/>
          </p:cNvSpPr>
          <p:nvPr>
            <p:ph idx="1"/>
          </p:nvPr>
        </p:nvSpPr>
        <p:spPr>
          <a:xfrm>
            <a:off x="457200" y="1052737"/>
            <a:ext cx="8229600" cy="4392488"/>
          </a:xfrm>
        </p:spPr>
        <p:txBody>
          <a:bodyPr>
            <a:noAutofit/>
          </a:bodyPr>
          <a:lstStyle/>
          <a:p>
            <a:pPr marL="0" indent="0" algn="ctr">
              <a:buNone/>
            </a:pPr>
            <a:r>
              <a:rPr lang="en-US" sz="1800" b="1" u="sng" dirty="0"/>
              <a:t>Conscious vs Unconscious mind</a:t>
            </a:r>
          </a:p>
          <a:p>
            <a:endParaRPr lang="en-US" sz="1700" dirty="0"/>
          </a:p>
          <a:p>
            <a:r>
              <a:rPr lang="en-US" sz="1700" dirty="0"/>
              <a:t>During this time it is down-loading biology-controlling perceptions without conscious discrimination. The potential of a child is “programmed” into its subconscious mind during this phase of development (Dr Bruce Lipton).</a:t>
            </a:r>
          </a:p>
          <a:p>
            <a:r>
              <a:rPr lang="en-US" sz="1700" dirty="0"/>
              <a:t>In simple terms, this means a child uses the environment around them to determine how to respond to stimuli, communicate with others and self-regulate. Therefore, if a child is exposed to negative stimuli for the first 5 years of their life, this exposure becomes their “program”.</a:t>
            </a:r>
          </a:p>
          <a:p>
            <a:r>
              <a:rPr lang="en-US" sz="1700" dirty="0"/>
              <a:t>To overwrite these early experiences we need to use repetition or access the sub-conscious mind- such as through the engagement in activities such as play therapy.</a:t>
            </a:r>
          </a:p>
          <a:p>
            <a:pPr marL="0" indent="0">
              <a:buNone/>
            </a:pPr>
            <a:endParaRPr lang="en-US" sz="1800" dirty="0"/>
          </a:p>
          <a:p>
            <a:pPr marL="0" indent="0">
              <a:buNone/>
            </a:pPr>
            <a:endParaRPr lang="en-US" sz="1800" dirty="0"/>
          </a:p>
          <a:p>
            <a:pPr marL="0" indent="0">
              <a:buNone/>
            </a:pPr>
            <a:endParaRPr lang="en-US" sz="1600" dirty="0"/>
          </a:p>
        </p:txBody>
      </p:sp>
    </p:spTree>
    <p:extLst>
      <p:ext uri="{BB962C8B-B14F-4D97-AF65-F5344CB8AC3E}">
        <p14:creationId xmlns:p14="http://schemas.microsoft.com/office/powerpoint/2010/main" val="2123036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Interplay between Trauma and CCPT</a:t>
            </a:r>
          </a:p>
        </p:txBody>
      </p:sp>
      <p:sp>
        <p:nvSpPr>
          <p:cNvPr id="3" name="Содержимое 2"/>
          <p:cNvSpPr>
            <a:spLocks noGrp="1"/>
          </p:cNvSpPr>
          <p:nvPr>
            <p:ph idx="1"/>
          </p:nvPr>
        </p:nvSpPr>
        <p:spPr>
          <a:xfrm>
            <a:off x="457200" y="1052737"/>
            <a:ext cx="8229600" cy="4392488"/>
          </a:xfrm>
        </p:spPr>
        <p:txBody>
          <a:bodyPr>
            <a:noAutofit/>
          </a:bodyPr>
          <a:lstStyle/>
          <a:p>
            <a:r>
              <a:rPr lang="en-US" sz="1800" dirty="0"/>
              <a:t>One of the earliest landmark studies in the area of trauma and CCPT was Terr (1979) who studied kidnapped children in California. Terr (1979) identified children’s unique traumatic responses, including tendency to relive their trauma through re-enactment such as trauma-inspired play, and the limitations of applying adult treatment methods to children- emphasizing the importance of play  and play therapy</a:t>
            </a:r>
          </a:p>
          <a:p>
            <a:r>
              <a:rPr lang="en-US" sz="1800" dirty="0"/>
              <a:t>Shen (2002) studied children in Taiwan who had been victims of an earthquake in 1999 who were supported through use of CCPT. Results demonstrated significant reduction in children’s anxiety and suicidal risk, supporting use of CCPT.</a:t>
            </a:r>
          </a:p>
          <a:p>
            <a:r>
              <a:rPr lang="en-US" sz="1800" dirty="0"/>
              <a:t>A number of studies related to application of CCPT with children exposed to domestic violence include Frick-Helms (1997); Kot, Landreth &amp; Giordano (1998); Smith (2000). </a:t>
            </a:r>
          </a:p>
          <a:p>
            <a:endParaRPr lang="en-US" sz="2400" dirty="0"/>
          </a:p>
          <a:p>
            <a:pPr marL="0" indent="0">
              <a:buNone/>
            </a:pPr>
            <a:endParaRPr lang="en-US" sz="1600" dirty="0"/>
          </a:p>
        </p:txBody>
      </p:sp>
    </p:spTree>
    <p:extLst>
      <p:ext uri="{BB962C8B-B14F-4D97-AF65-F5344CB8AC3E}">
        <p14:creationId xmlns:p14="http://schemas.microsoft.com/office/powerpoint/2010/main" val="155056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latin typeface="Calibri" panose="020F0502020204030204" pitchFamily="34" charset="0"/>
                <a:cs typeface="Calibri" panose="020F0502020204030204" pitchFamily="34" charset="0"/>
              </a:rPr>
              <a:t>Trigger and </a:t>
            </a:r>
            <a:r>
              <a:rPr lang="en-US" sz="3200">
                <a:solidFill>
                  <a:srgbClr val="00B0F0"/>
                </a:solidFill>
                <a:latin typeface="Calibri" panose="020F0502020204030204" pitchFamily="34" charset="0"/>
                <a:cs typeface="Calibri" panose="020F0502020204030204" pitchFamily="34" charset="0"/>
              </a:rPr>
              <a:t>Content Warning</a:t>
            </a:r>
            <a:endParaRPr lang="en-US" sz="3200" dirty="0">
              <a:solidFill>
                <a:srgbClr val="00B0F0"/>
              </a:solidFill>
              <a:latin typeface="Calibri" panose="020F0502020204030204" pitchFamily="34" charset="0"/>
              <a:cs typeface="Calibri" panose="020F0502020204030204" pitchFamily="34" charset="0"/>
            </a:endParaRPr>
          </a:p>
        </p:txBody>
      </p:sp>
      <p:sp>
        <p:nvSpPr>
          <p:cNvPr id="3" name="Содержимое 2"/>
          <p:cNvSpPr>
            <a:spLocks noGrp="1"/>
          </p:cNvSpPr>
          <p:nvPr>
            <p:ph idx="1"/>
          </p:nvPr>
        </p:nvSpPr>
        <p:spPr>
          <a:xfrm>
            <a:off x="457200" y="1600200"/>
            <a:ext cx="7211144" cy="4525963"/>
          </a:xfrm>
        </p:spPr>
        <p:txBody>
          <a:bodyPr>
            <a:normAutofit/>
          </a:bodyPr>
          <a:lstStyle/>
          <a:p>
            <a:pPr marL="0" indent="0" algn="ctr">
              <a:buNone/>
            </a:pPr>
            <a:r>
              <a:rPr lang="en-US" sz="2000" dirty="0">
                <a:latin typeface="Calibri" panose="020F0502020204030204" pitchFamily="34" charset="0"/>
                <a:ea typeface="Calibri" panose="020F0502020204030204" pitchFamily="34" charset="0"/>
                <a:cs typeface="Calibri" panose="020F0502020204030204" pitchFamily="34" charset="0"/>
              </a:rPr>
              <a:t>Our program provides an open space for the critical and civil exchange of ideas, and the respectful sharing of information and stories. </a:t>
            </a:r>
            <a:r>
              <a:rPr lang="en-AU" sz="2000" dirty="0">
                <a:latin typeface="Calibri" panose="020F0502020204030204" pitchFamily="34" charset="0"/>
                <a:ea typeface="Calibri" panose="020F0502020204030204" pitchFamily="34" charset="0"/>
                <a:cs typeface="Calibri" panose="020F0502020204030204" pitchFamily="34" charset="0"/>
              </a:rPr>
              <a:t>Please observe our environment of sensitivity and mutual respect. </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2000" dirty="0">
                <a:latin typeface="Calibri" panose="020F0502020204030204" pitchFamily="34" charset="0"/>
                <a:ea typeface="Calibri" panose="020F0502020204030204" pitchFamily="34" charset="0"/>
                <a:cs typeface="Calibri" panose="020F0502020204030204" pitchFamily="34" charset="0"/>
              </a:rPr>
              <a:t>Some content might include topics that you may find disturbing, including </a:t>
            </a:r>
            <a:r>
              <a:rPr lang="en-AU" sz="2000" b="0" i="0" u="none" strike="noStrike" dirty="0">
                <a:effectLst/>
                <a:latin typeface="Calibri" panose="020F0502020204030204" pitchFamily="34" charset="0"/>
                <a:ea typeface="Calibri" panose="020F0502020204030204" pitchFamily="34" charset="0"/>
                <a:cs typeface="Calibri" panose="020F0502020204030204" pitchFamily="34" charset="0"/>
              </a:rPr>
              <a:t>sexual abuse, self-harm, violence, and so on, and can take the form of an image, video clip, audio clip, or piece of text. </a:t>
            </a:r>
            <a:r>
              <a:rPr lang="en-AU" sz="2000" dirty="0">
                <a:latin typeface="Calibri" panose="020F0502020204030204" pitchFamily="34" charset="0"/>
                <a:ea typeface="Calibri" panose="020F0502020204030204" pitchFamily="34" charset="0"/>
                <a:cs typeface="Calibri" panose="020F0502020204030204" pitchFamily="34" charset="0"/>
              </a:rPr>
              <a:t>It is your right to step away and take a break at any point. </a:t>
            </a:r>
          </a:p>
          <a:p>
            <a:pPr marL="0" indent="0" algn="ctr">
              <a:buNone/>
            </a:pPr>
            <a:r>
              <a:rPr lang="en-AU" sz="2000" dirty="0">
                <a:latin typeface="Calibri" panose="020F0502020204030204" pitchFamily="34" charset="0"/>
                <a:ea typeface="Calibri" panose="020F0502020204030204" pitchFamily="34" charset="0"/>
                <a:cs typeface="Calibri" panose="020F0502020204030204" pitchFamily="34" charset="0"/>
              </a:rPr>
              <a:t>If you find any of this content difficult or overwhelming, I encourage you to reach out to me via zoom direct message or a friend or family member that you trust. </a:t>
            </a:r>
          </a:p>
          <a:p>
            <a:pPr marL="0" indent="0" algn="ctr">
              <a:buNone/>
            </a:pPr>
            <a:r>
              <a:rPr lang="en-AU" sz="2000" dirty="0">
                <a:latin typeface="Calibri" panose="020F0502020204030204" pitchFamily="34" charset="0"/>
                <a:ea typeface="Calibri" panose="020F0502020204030204" pitchFamily="34" charset="0"/>
                <a:cs typeface="Calibri" panose="020F0502020204030204" pitchFamily="34" charset="0"/>
              </a:rPr>
              <a:t>Alternatively, you can contact Lifeline 13 11 14 or Beyond Blue 1300 22 4636. </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b="1" dirty="0"/>
          </a:p>
        </p:txBody>
      </p:sp>
    </p:spTree>
    <p:extLst>
      <p:ext uri="{BB962C8B-B14F-4D97-AF65-F5344CB8AC3E}">
        <p14:creationId xmlns:p14="http://schemas.microsoft.com/office/powerpoint/2010/main" val="3083343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Interplay between Trauma and CCPT</a:t>
            </a:r>
          </a:p>
        </p:txBody>
      </p:sp>
      <p:sp>
        <p:nvSpPr>
          <p:cNvPr id="3" name="Содержимое 2"/>
          <p:cNvSpPr>
            <a:spLocks noGrp="1"/>
          </p:cNvSpPr>
          <p:nvPr>
            <p:ph idx="1"/>
          </p:nvPr>
        </p:nvSpPr>
        <p:spPr>
          <a:xfrm>
            <a:off x="457200" y="1052737"/>
            <a:ext cx="8229600" cy="4392488"/>
          </a:xfrm>
        </p:spPr>
        <p:txBody>
          <a:bodyPr>
            <a:noAutofit/>
          </a:bodyPr>
          <a:lstStyle/>
          <a:p>
            <a:pPr marL="0" indent="0" algn="ctr">
              <a:buNone/>
            </a:pPr>
            <a:r>
              <a:rPr lang="en-US" sz="2400" dirty="0"/>
              <a:t>Terr (1991) identified four characteristics that children display following a traumatic event:</a:t>
            </a:r>
          </a:p>
          <a:p>
            <a:r>
              <a:rPr lang="en-US" sz="2000" dirty="0"/>
              <a:t>Similar to adults who experience flashbacks, children experience recurrent and intrusive thoughts, visual recollections of the event through drawings and play;</a:t>
            </a:r>
          </a:p>
          <a:p>
            <a:r>
              <a:rPr lang="en-US" sz="2000" dirty="0"/>
              <a:t>Repetitive behaviours such as re-enactment of the event through play- termed abreactive play;</a:t>
            </a:r>
          </a:p>
          <a:p>
            <a:r>
              <a:rPr lang="en-US" sz="2000" dirty="0"/>
              <a:t>Trauma- specific fears or avoidance of stimuli highly associated with the traumatic event;</a:t>
            </a:r>
          </a:p>
          <a:p>
            <a:r>
              <a:rPr lang="en-US" sz="2000" dirty="0"/>
              <a:t>Changed attitudes about people, aspects of life or future- “futurelessness”</a:t>
            </a:r>
          </a:p>
          <a:p>
            <a:pPr marL="0" indent="0">
              <a:buNone/>
            </a:pPr>
            <a:endParaRPr lang="en-US" sz="1600" dirty="0"/>
          </a:p>
        </p:txBody>
      </p:sp>
    </p:spTree>
    <p:extLst>
      <p:ext uri="{BB962C8B-B14F-4D97-AF65-F5344CB8AC3E}">
        <p14:creationId xmlns:p14="http://schemas.microsoft.com/office/powerpoint/2010/main" val="922543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Interplay between Trauma and CCPT</a:t>
            </a:r>
          </a:p>
        </p:txBody>
      </p:sp>
      <p:sp>
        <p:nvSpPr>
          <p:cNvPr id="3" name="Содержимое 2"/>
          <p:cNvSpPr>
            <a:spLocks noGrp="1"/>
          </p:cNvSpPr>
          <p:nvPr>
            <p:ph idx="1"/>
          </p:nvPr>
        </p:nvSpPr>
        <p:spPr>
          <a:xfrm>
            <a:off x="457200" y="1052737"/>
            <a:ext cx="8229600" cy="4392488"/>
          </a:xfrm>
        </p:spPr>
        <p:txBody>
          <a:bodyPr>
            <a:noAutofit/>
          </a:bodyPr>
          <a:lstStyle/>
          <a:p>
            <a:r>
              <a:rPr lang="en-US" sz="1600" dirty="0"/>
              <a:t>Children’s responses to trauma are different to adults. Developmentally children may not be able to talk about an event directly- may be interpreted as avoidance. Children may communicate their experience in other ways, such as by playing it out.</a:t>
            </a:r>
          </a:p>
          <a:p>
            <a:r>
              <a:rPr lang="en-US" sz="1600" dirty="0"/>
              <a:t>Immediate therapeutic intervention is critical for children who have experienced trauma in order to minimise the effects of the distressing event and to prevent long- term psychological disturbance</a:t>
            </a:r>
          </a:p>
          <a:p>
            <a:r>
              <a:rPr lang="en-US" sz="1600" dirty="0"/>
              <a:t>Effects of trauma can be mediated by their own internal protective factors such as self- esteem, self- confidence and problem solving skills</a:t>
            </a:r>
          </a:p>
          <a:p>
            <a:r>
              <a:rPr lang="en-US" sz="1600" dirty="0"/>
              <a:t>Play therapy is the recommended therapeutic approach because play is the child’s natural means of expression and play enables the child to distance from the traumatic event through the use of symbolic materials</a:t>
            </a:r>
          </a:p>
          <a:p>
            <a:pPr marL="0" indent="0">
              <a:buNone/>
            </a:pPr>
            <a:endParaRPr lang="en-US" sz="1600" dirty="0"/>
          </a:p>
        </p:txBody>
      </p:sp>
      <p:pic>
        <p:nvPicPr>
          <p:cNvPr id="5" name="Picture 4">
            <a:extLst>
              <a:ext uri="{FF2B5EF4-FFF2-40B4-BE49-F238E27FC236}">
                <a16:creationId xmlns:a16="http://schemas.microsoft.com/office/drawing/2014/main" id="{D5F2C7E2-96DB-498A-9CA0-1D68443D5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3759742"/>
            <a:ext cx="3384376" cy="2074380"/>
          </a:xfrm>
          <a:prstGeom prst="rect">
            <a:avLst/>
          </a:prstGeom>
        </p:spPr>
      </p:pic>
    </p:spTree>
    <p:extLst>
      <p:ext uri="{BB962C8B-B14F-4D97-AF65-F5344CB8AC3E}">
        <p14:creationId xmlns:p14="http://schemas.microsoft.com/office/powerpoint/2010/main" val="2960937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Interplay between Trauma and CCPT</a:t>
            </a:r>
          </a:p>
        </p:txBody>
      </p:sp>
      <p:sp>
        <p:nvSpPr>
          <p:cNvPr id="3" name="Содержимое 2"/>
          <p:cNvSpPr>
            <a:spLocks noGrp="1"/>
          </p:cNvSpPr>
          <p:nvPr>
            <p:ph idx="1"/>
          </p:nvPr>
        </p:nvSpPr>
        <p:spPr>
          <a:xfrm>
            <a:off x="457200" y="1232756"/>
            <a:ext cx="5473824" cy="4212468"/>
          </a:xfrm>
        </p:spPr>
        <p:txBody>
          <a:bodyPr>
            <a:noAutofit/>
          </a:bodyPr>
          <a:lstStyle/>
          <a:p>
            <a:r>
              <a:rPr lang="en-US" sz="1900" dirty="0"/>
              <a:t>Play protects the child by providing the child the opportunity to work through external difficulties without having to identify and label the painful incident as his own</a:t>
            </a:r>
          </a:p>
          <a:p>
            <a:r>
              <a:rPr lang="en-US" sz="1900" dirty="0"/>
              <a:t>This process allows children to work through extremely traumatic events without being further challenged to communicate these confusing events to adults</a:t>
            </a:r>
          </a:p>
          <a:p>
            <a:r>
              <a:rPr lang="en-US" sz="1900" dirty="0"/>
              <a:t>Bettelheim (1987) stated “play is also a ‘royal road’ to the child’s conscious and unconscious inner world; if we want to understand his inner 		world and help him with it, we 		must learn to walk this road”</a:t>
            </a:r>
          </a:p>
          <a:p>
            <a:pPr marL="0" indent="0">
              <a:buNone/>
            </a:pPr>
            <a:r>
              <a:rPr lang="en-US" sz="1900" dirty="0"/>
              <a:t>		(pg. 35)</a:t>
            </a:r>
          </a:p>
          <a:p>
            <a:pPr marL="0" indent="0">
              <a:buNone/>
            </a:pPr>
            <a:endParaRPr lang="en-US" sz="2000" dirty="0"/>
          </a:p>
          <a:p>
            <a:pPr marL="0" indent="0">
              <a:buNone/>
            </a:pPr>
            <a:endParaRPr lang="en-US" sz="1600" dirty="0"/>
          </a:p>
        </p:txBody>
      </p:sp>
      <p:pic>
        <p:nvPicPr>
          <p:cNvPr id="6" name="Picture 5">
            <a:extLst>
              <a:ext uri="{FF2B5EF4-FFF2-40B4-BE49-F238E27FC236}">
                <a16:creationId xmlns:a16="http://schemas.microsoft.com/office/drawing/2014/main" id="{BC4CF7B0-66A3-4F48-8583-4C124C293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1024" y="1246824"/>
            <a:ext cx="3212976" cy="3212976"/>
          </a:xfrm>
          <a:prstGeom prst="rect">
            <a:avLst/>
          </a:prstGeom>
        </p:spPr>
      </p:pic>
    </p:spTree>
    <p:extLst>
      <p:ext uri="{BB962C8B-B14F-4D97-AF65-F5344CB8AC3E}">
        <p14:creationId xmlns:p14="http://schemas.microsoft.com/office/powerpoint/2010/main" val="138740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What Trauma Looks Like in the Play Therapy Room</a:t>
            </a:r>
          </a:p>
        </p:txBody>
      </p:sp>
      <p:sp>
        <p:nvSpPr>
          <p:cNvPr id="3" name="Содержимое 2"/>
          <p:cNvSpPr>
            <a:spLocks noGrp="1"/>
          </p:cNvSpPr>
          <p:nvPr>
            <p:ph idx="1"/>
          </p:nvPr>
        </p:nvSpPr>
        <p:spPr>
          <a:xfrm>
            <a:off x="457200" y="1052737"/>
            <a:ext cx="8229600" cy="4392488"/>
          </a:xfrm>
        </p:spPr>
        <p:txBody>
          <a:bodyPr>
            <a:noAutofit/>
          </a:bodyPr>
          <a:lstStyle/>
          <a:p>
            <a:pPr marL="0" indent="0">
              <a:buNone/>
            </a:pPr>
            <a:r>
              <a:rPr lang="en-US" sz="1600" dirty="0"/>
              <a:t> </a:t>
            </a:r>
          </a:p>
        </p:txBody>
      </p:sp>
      <p:pic>
        <p:nvPicPr>
          <p:cNvPr id="6" name="Picture 5">
            <a:extLst>
              <a:ext uri="{FF2B5EF4-FFF2-40B4-BE49-F238E27FC236}">
                <a16:creationId xmlns:a16="http://schemas.microsoft.com/office/drawing/2014/main" id="{9BA4452F-BD26-4FA8-8D02-DB0028B3B8EC}"/>
              </a:ext>
            </a:extLst>
          </p:cNvPr>
          <p:cNvPicPr>
            <a:picLocks noChangeAspect="1"/>
          </p:cNvPicPr>
          <p:nvPr/>
        </p:nvPicPr>
        <p:blipFill>
          <a:blip r:embed="rId2"/>
          <a:stretch>
            <a:fillRect/>
          </a:stretch>
        </p:blipFill>
        <p:spPr>
          <a:xfrm>
            <a:off x="323528" y="1424523"/>
            <a:ext cx="4536504" cy="4380739"/>
          </a:xfrm>
          <a:prstGeom prst="rect">
            <a:avLst/>
          </a:prstGeom>
        </p:spPr>
      </p:pic>
      <p:pic>
        <p:nvPicPr>
          <p:cNvPr id="5" name="Picture 4">
            <a:extLst>
              <a:ext uri="{FF2B5EF4-FFF2-40B4-BE49-F238E27FC236}">
                <a16:creationId xmlns:a16="http://schemas.microsoft.com/office/drawing/2014/main" id="{4E3EBE32-60B1-4731-A9FD-2A2F6B9A82D8}"/>
              </a:ext>
            </a:extLst>
          </p:cNvPr>
          <p:cNvPicPr>
            <a:picLocks noChangeAspect="1"/>
          </p:cNvPicPr>
          <p:nvPr/>
        </p:nvPicPr>
        <p:blipFill>
          <a:blip r:embed="rId3"/>
          <a:stretch>
            <a:fillRect/>
          </a:stretch>
        </p:blipFill>
        <p:spPr>
          <a:xfrm rot="5400000">
            <a:off x="4780981" y="1575583"/>
            <a:ext cx="4409661" cy="4107543"/>
          </a:xfrm>
          <a:prstGeom prst="rect">
            <a:avLst/>
          </a:prstGeom>
        </p:spPr>
      </p:pic>
    </p:spTree>
    <p:extLst>
      <p:ext uri="{BB962C8B-B14F-4D97-AF65-F5344CB8AC3E}">
        <p14:creationId xmlns:p14="http://schemas.microsoft.com/office/powerpoint/2010/main" val="1233467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Recommendations for future applications</a:t>
            </a:r>
          </a:p>
        </p:txBody>
      </p:sp>
      <p:sp>
        <p:nvSpPr>
          <p:cNvPr id="3" name="Содержимое 2"/>
          <p:cNvSpPr>
            <a:spLocks noGrp="1"/>
          </p:cNvSpPr>
          <p:nvPr>
            <p:ph idx="1"/>
          </p:nvPr>
        </p:nvSpPr>
        <p:spPr>
          <a:xfrm>
            <a:off x="457200" y="1052737"/>
            <a:ext cx="8229600" cy="4392488"/>
          </a:xfrm>
        </p:spPr>
        <p:txBody>
          <a:bodyPr>
            <a:noAutofit/>
          </a:bodyPr>
          <a:lstStyle/>
          <a:p>
            <a:r>
              <a:rPr lang="en-US" sz="1700" dirty="0"/>
              <a:t>Research and application of child centred play therapy into practice continues to evolve, with further research needed on the application of child centred play therapy with traumatized children, with a particular focus on different experiences of harm (such as sexual harm, domestic violence, physical abuse).</a:t>
            </a:r>
          </a:p>
          <a:p>
            <a:r>
              <a:rPr lang="en-US" sz="1700" dirty="0"/>
              <a:t>New approaches such as Synergetic Play Therapy are beginning to link the neurobiology of trauma with the application of play therapy- further research to inform practitioners of the  best approaches to treating traumatized children is recommended</a:t>
            </a:r>
          </a:p>
          <a:p>
            <a:r>
              <a:rPr lang="en-US" sz="1700" dirty="0"/>
              <a:t>Play therapy can be offered in a variety of settings including schools, hospitals, private practice and agencies- continued exploration of the application of this approach to meet the needs of traumatized children in a variety of settings is highly recommended </a:t>
            </a:r>
          </a:p>
          <a:p>
            <a:r>
              <a:rPr lang="en-US" sz="1700" dirty="0"/>
              <a:t>Ongoing professional development and access to training opportunities for those interested in practicing as a play therapist important to ensure more children are able to access play therapy services across Australia</a:t>
            </a:r>
          </a:p>
          <a:p>
            <a:endParaRPr lang="en-US" sz="1600" dirty="0"/>
          </a:p>
          <a:p>
            <a:endParaRPr lang="en-US" sz="1600" dirty="0"/>
          </a:p>
        </p:txBody>
      </p:sp>
    </p:spTree>
    <p:extLst>
      <p:ext uri="{BB962C8B-B14F-4D97-AF65-F5344CB8AC3E}">
        <p14:creationId xmlns:p14="http://schemas.microsoft.com/office/powerpoint/2010/main" val="979420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Any questions?</a:t>
            </a:r>
          </a:p>
        </p:txBody>
      </p:sp>
      <p:sp>
        <p:nvSpPr>
          <p:cNvPr id="3" name="Содержимое 2"/>
          <p:cNvSpPr>
            <a:spLocks noGrp="1"/>
          </p:cNvSpPr>
          <p:nvPr>
            <p:ph idx="1"/>
          </p:nvPr>
        </p:nvSpPr>
        <p:spPr>
          <a:xfrm>
            <a:off x="457200" y="1052737"/>
            <a:ext cx="8229600" cy="4392488"/>
          </a:xfrm>
        </p:spPr>
        <p:txBody>
          <a:bodyPr>
            <a:noAutofit/>
          </a:bodyPr>
          <a:lstStyle/>
          <a:p>
            <a:endParaRPr lang="en-US" sz="1600" dirty="0"/>
          </a:p>
          <a:p>
            <a:endParaRPr lang="en-US" sz="1600" dirty="0"/>
          </a:p>
        </p:txBody>
      </p:sp>
      <p:pic>
        <p:nvPicPr>
          <p:cNvPr id="4" name="Picture 3">
            <a:extLst>
              <a:ext uri="{FF2B5EF4-FFF2-40B4-BE49-F238E27FC236}">
                <a16:creationId xmlns:a16="http://schemas.microsoft.com/office/drawing/2014/main" id="{B26FE55D-CCB5-F3B0-31A0-3BEF5D228BAD}"/>
              </a:ext>
            </a:extLst>
          </p:cNvPr>
          <p:cNvPicPr>
            <a:picLocks noChangeAspect="1"/>
          </p:cNvPicPr>
          <p:nvPr/>
        </p:nvPicPr>
        <p:blipFill>
          <a:blip r:embed="rId2"/>
          <a:stretch>
            <a:fillRect/>
          </a:stretch>
        </p:blipFill>
        <p:spPr>
          <a:xfrm>
            <a:off x="2163871" y="1240346"/>
            <a:ext cx="4816257" cy="4377307"/>
          </a:xfrm>
          <a:prstGeom prst="rect">
            <a:avLst/>
          </a:prstGeom>
        </p:spPr>
      </p:pic>
    </p:spTree>
    <p:extLst>
      <p:ext uri="{BB962C8B-B14F-4D97-AF65-F5344CB8AC3E}">
        <p14:creationId xmlns:p14="http://schemas.microsoft.com/office/powerpoint/2010/main" val="3117807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nchor="ctr">
            <a:normAutofit/>
          </a:bodyPr>
          <a:lstStyle/>
          <a:p>
            <a:r>
              <a:rPr lang="en-US"/>
              <a:t>Contact details</a:t>
            </a:r>
          </a:p>
        </p:txBody>
      </p:sp>
      <p:pic>
        <p:nvPicPr>
          <p:cNvPr id="6" name="Picture 5" descr="A picture containing text, indoor, colorful, cluttered&#10;&#10;Description automatically generated">
            <a:extLst>
              <a:ext uri="{FF2B5EF4-FFF2-40B4-BE49-F238E27FC236}">
                <a16:creationId xmlns:a16="http://schemas.microsoft.com/office/drawing/2014/main" id="{6F65A22B-5DC2-451E-BDE3-CADAD164A6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49"/>
          <a:stretch/>
        </p:blipFill>
        <p:spPr>
          <a:xfrm rot="5400000">
            <a:off x="-31242" y="1882963"/>
            <a:ext cx="4525963" cy="3960440"/>
          </a:xfrm>
          <a:prstGeom prst="rect">
            <a:avLst/>
          </a:prstGeom>
          <a:noFill/>
        </p:spPr>
      </p:pic>
      <p:sp>
        <p:nvSpPr>
          <p:cNvPr id="3" name="Содержимое 2"/>
          <p:cNvSpPr>
            <a:spLocks noGrp="1"/>
          </p:cNvSpPr>
          <p:nvPr>
            <p:ph sz="half" idx="2"/>
          </p:nvPr>
        </p:nvSpPr>
        <p:spPr>
          <a:xfrm>
            <a:off x="4211960" y="1588348"/>
            <a:ext cx="4968552" cy="4525963"/>
          </a:xfrm>
        </p:spPr>
        <p:txBody>
          <a:bodyPr>
            <a:normAutofit/>
          </a:bodyPr>
          <a:lstStyle/>
          <a:p>
            <a:pPr marL="0" indent="0">
              <a:lnSpc>
                <a:spcPct val="90000"/>
              </a:lnSpc>
              <a:buNone/>
            </a:pPr>
            <a:r>
              <a:rPr lang="en-US" sz="1800" b="1" dirty="0"/>
              <a:t>For further information about Child </a:t>
            </a:r>
            <a:r>
              <a:rPr lang="en-US" sz="1800" b="1" dirty="0" err="1"/>
              <a:t>Centred</a:t>
            </a:r>
            <a:r>
              <a:rPr lang="en-US" sz="1800" b="1" dirty="0"/>
              <a:t> Play Therapy, contact us at Centre for Play Therapy:</a:t>
            </a:r>
          </a:p>
          <a:p>
            <a:pPr marL="0" indent="0">
              <a:lnSpc>
                <a:spcPct val="90000"/>
              </a:lnSpc>
              <a:buNone/>
            </a:pPr>
            <a:endParaRPr lang="en-US" sz="1800" b="1" dirty="0"/>
          </a:p>
          <a:p>
            <a:pPr marL="0" indent="0">
              <a:lnSpc>
                <a:spcPct val="90000"/>
              </a:lnSpc>
              <a:buNone/>
            </a:pPr>
            <a:r>
              <a:rPr lang="en-US" sz="1800" b="1" dirty="0"/>
              <a:t>Website- </a:t>
            </a:r>
            <a:r>
              <a:rPr lang="en-US" sz="1800" b="1" dirty="0">
                <a:hlinkClick r:id="rId3"/>
              </a:rPr>
              <a:t>www.centreforplaytherapy.com.au</a:t>
            </a:r>
            <a:endParaRPr lang="en-US" sz="1800" b="1" dirty="0"/>
          </a:p>
          <a:p>
            <a:pPr marL="0" indent="0">
              <a:lnSpc>
                <a:spcPct val="90000"/>
              </a:lnSpc>
              <a:buNone/>
            </a:pPr>
            <a:r>
              <a:rPr lang="en-US" sz="1800" b="1" dirty="0"/>
              <a:t>FB/ Instagram- @centreforplaytherapy</a:t>
            </a:r>
          </a:p>
          <a:p>
            <a:pPr marL="0" indent="0">
              <a:lnSpc>
                <a:spcPct val="90000"/>
              </a:lnSpc>
              <a:buNone/>
            </a:pPr>
            <a:r>
              <a:rPr lang="en-US" sz="1800" b="1" dirty="0"/>
              <a:t>Email- kylie@c4pt.com.au</a:t>
            </a:r>
          </a:p>
          <a:p>
            <a:pPr marL="0" indent="0">
              <a:lnSpc>
                <a:spcPct val="90000"/>
              </a:lnSpc>
              <a:buNone/>
            </a:pPr>
            <a:r>
              <a:rPr lang="en-US" sz="1800" b="1" dirty="0"/>
              <a:t>Ph: 1300 424 752</a:t>
            </a:r>
          </a:p>
          <a:p>
            <a:pPr marL="0" indent="0">
              <a:lnSpc>
                <a:spcPct val="90000"/>
              </a:lnSpc>
              <a:buNone/>
            </a:pPr>
            <a:endParaRPr lang="en-US" sz="1800" b="1" dirty="0"/>
          </a:p>
          <a:p>
            <a:pPr marL="0" indent="0">
              <a:lnSpc>
                <a:spcPct val="90000"/>
              </a:lnSpc>
              <a:buNone/>
            </a:pPr>
            <a:r>
              <a:rPr lang="en-US" sz="1800" b="1" dirty="0"/>
              <a:t>Other resources:</a:t>
            </a:r>
          </a:p>
          <a:p>
            <a:pPr marL="0" indent="0">
              <a:lnSpc>
                <a:spcPct val="90000"/>
              </a:lnSpc>
              <a:buNone/>
            </a:pPr>
            <a:r>
              <a:rPr lang="en-US" sz="1800" b="1" dirty="0">
                <a:hlinkClick r:id="rId4"/>
              </a:rPr>
              <a:t>www.playtherapypractitionersassociation.com.au</a:t>
            </a:r>
            <a:r>
              <a:rPr lang="en-US" sz="1800" b="1" dirty="0"/>
              <a:t> </a:t>
            </a:r>
          </a:p>
          <a:p>
            <a:pPr marL="0" indent="0">
              <a:lnSpc>
                <a:spcPct val="90000"/>
              </a:lnSpc>
              <a:buNone/>
            </a:pPr>
            <a:r>
              <a:rPr lang="en-US" sz="1800" b="1" dirty="0">
                <a:hlinkClick r:id="rId5"/>
              </a:rPr>
              <a:t>www.playtherapytrainingaustralia.com.au</a:t>
            </a:r>
            <a:r>
              <a:rPr lang="en-US" sz="1800" b="1" dirty="0"/>
              <a:t> </a:t>
            </a:r>
          </a:p>
        </p:txBody>
      </p:sp>
    </p:spTree>
    <p:extLst>
      <p:ext uri="{BB962C8B-B14F-4D97-AF65-F5344CB8AC3E}">
        <p14:creationId xmlns:p14="http://schemas.microsoft.com/office/powerpoint/2010/main" val="39935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143000"/>
          </a:xfrm>
        </p:spPr>
        <p:txBody>
          <a:bodyPr>
            <a:normAutofit/>
          </a:bodyPr>
          <a:lstStyle/>
          <a:p>
            <a:r>
              <a:rPr lang="en-US" sz="3200" dirty="0">
                <a:solidFill>
                  <a:srgbClr val="00B0F0"/>
                </a:solidFill>
              </a:rPr>
              <a:t>Reference List</a:t>
            </a:r>
          </a:p>
        </p:txBody>
      </p:sp>
      <p:sp>
        <p:nvSpPr>
          <p:cNvPr id="3" name="Содержимое 2"/>
          <p:cNvSpPr>
            <a:spLocks noGrp="1"/>
          </p:cNvSpPr>
          <p:nvPr>
            <p:ph idx="1"/>
          </p:nvPr>
        </p:nvSpPr>
        <p:spPr>
          <a:xfrm>
            <a:off x="457200" y="908720"/>
            <a:ext cx="8229600" cy="4392488"/>
          </a:xfrm>
        </p:spPr>
        <p:txBody>
          <a:bodyPr>
            <a:noAutofit/>
          </a:bodyPr>
          <a:lstStyle/>
          <a:p>
            <a:pPr marL="0" indent="0">
              <a:buNone/>
            </a:pPr>
            <a:r>
              <a:rPr lang="en-US" sz="1300" dirty="0"/>
              <a:t>Axline, V. (1969). Play therapy. Boston: Houghton Mifflin.</a:t>
            </a:r>
          </a:p>
          <a:p>
            <a:pPr marL="0" indent="0">
              <a:buNone/>
            </a:pPr>
            <a:r>
              <a:rPr lang="en-US" sz="1300" dirty="0"/>
              <a:t>Bettelheim, B. (1987). The importance of play. Atlantic Monthly, 3, 35- 46.</a:t>
            </a:r>
          </a:p>
          <a:p>
            <a:pPr marL="0" indent="0">
              <a:buNone/>
            </a:pPr>
            <a:r>
              <a:rPr lang="en-US" sz="1300" dirty="0"/>
              <a:t>Cozolino, L. (2002). </a:t>
            </a:r>
            <a:r>
              <a:rPr lang="en-US" sz="1300" i="1" dirty="0"/>
              <a:t>The Neuroscience of Psychotherapy: Building and Rebuilding the Human Brain.</a:t>
            </a:r>
            <a:r>
              <a:rPr lang="en-US" sz="1300" dirty="0"/>
              <a:t> W. W. Norton: New York.</a:t>
            </a:r>
          </a:p>
          <a:p>
            <a:pPr marL="0" indent="0">
              <a:buNone/>
            </a:pPr>
            <a:r>
              <a:rPr lang="en-US" sz="1300" dirty="0"/>
              <a:t>Frick- Helms, S. B. (1997). “Boys cry better than girls”: Play therapy behaviours of children residing in a shelter for battered women. International Journal of Play Therapy, 61, 73- 91.</a:t>
            </a:r>
          </a:p>
          <a:p>
            <a:pPr marL="0" indent="0">
              <a:buNone/>
            </a:pPr>
            <a:r>
              <a:rPr lang="en-US" sz="1300" dirty="0"/>
              <a:t>Guerney, L. (2001). Child centred play therapy. International Journal of Play Therapy, 10, 13- 31.</a:t>
            </a:r>
          </a:p>
          <a:p>
            <a:pPr marL="0" indent="0">
              <a:buNone/>
            </a:pPr>
            <a:r>
              <a:rPr lang="en-US" sz="1300" dirty="0"/>
              <a:t>Kinniburg, K, Blaustein, M., Spinazzola, J., and van der Kolk, B. (2005). Attachment, self-regulation and competency: A comprehensive intervention framework for children with complex trauma. Psychiatric Annals, 33(5), 424-430.</a:t>
            </a:r>
          </a:p>
          <a:p>
            <a:pPr marL="0" indent="0">
              <a:buNone/>
            </a:pPr>
            <a:r>
              <a:rPr lang="en-US" sz="1300" dirty="0"/>
              <a:t>Kot, S., Landreth, G. L., &amp; Giordano, M. (1998). Intensive child centred play therapy with child witnesses of domestic violence. International Journal of Play Therapy, 7 (2), 17- 36.</a:t>
            </a:r>
          </a:p>
          <a:p>
            <a:pPr marL="0" indent="0">
              <a:buNone/>
            </a:pPr>
            <a:r>
              <a:rPr lang="en-US" sz="1300" dirty="0"/>
              <a:t>Landreth, G. L. (2012). </a:t>
            </a:r>
            <a:r>
              <a:rPr lang="en-US" sz="1300" i="1" dirty="0"/>
              <a:t>Play therapy: The art of the relationship</a:t>
            </a:r>
            <a:r>
              <a:rPr lang="en-US" sz="1300" dirty="0"/>
              <a:t>. New York: Routledge.</a:t>
            </a:r>
          </a:p>
          <a:p>
            <a:pPr marL="0" indent="0">
              <a:buNone/>
            </a:pPr>
            <a:r>
              <a:rPr lang="en-US" sz="1300" dirty="0"/>
              <a:t>Lipton, B. (2012). Nature, nurture and human development. Retrieved from  </a:t>
            </a:r>
            <a:r>
              <a:rPr lang="en-US" sz="1300" dirty="0">
                <a:hlinkClick r:id="rId2"/>
              </a:rPr>
              <a:t>https://www.brucelipton.com/resource/article/nature-nurture-and-human-development</a:t>
            </a:r>
            <a:endParaRPr lang="en-US" sz="1300" dirty="0"/>
          </a:p>
          <a:p>
            <a:pPr marL="0" indent="0">
              <a:buNone/>
            </a:pPr>
            <a:r>
              <a:rPr lang="en-US" sz="1300" dirty="0"/>
              <a:t>Ogawa, Y. (2004). Childhood trauma and play therapy intervention for traumatized children. Journal of Professional Counselling, Practice, Theory &amp; Research, 32 (1), 19- 29.</a:t>
            </a:r>
          </a:p>
          <a:p>
            <a:pPr marL="0" indent="0">
              <a:buNone/>
            </a:pPr>
            <a:r>
              <a:rPr lang="en-US" sz="1300" dirty="0"/>
              <a:t>		Perry, B. (2006). Applying principles of neurodevelopment to clinical work with maltreated 		and traumatised children, in Webb, N. [Eds] Working with Traumatised Youth in Child 		Welfare. Guildford Press: New York.</a:t>
            </a:r>
          </a:p>
        </p:txBody>
      </p:sp>
    </p:spTree>
    <p:extLst>
      <p:ext uri="{BB962C8B-B14F-4D97-AF65-F5344CB8AC3E}">
        <p14:creationId xmlns:p14="http://schemas.microsoft.com/office/powerpoint/2010/main" val="2152343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a:solidFill>
                  <a:srgbClr val="00B0F0"/>
                </a:solidFill>
              </a:rPr>
              <a:t>Reference List</a:t>
            </a:r>
          </a:p>
        </p:txBody>
      </p:sp>
      <p:sp>
        <p:nvSpPr>
          <p:cNvPr id="3" name="Содержимое 2"/>
          <p:cNvSpPr>
            <a:spLocks noGrp="1"/>
          </p:cNvSpPr>
          <p:nvPr>
            <p:ph idx="1"/>
          </p:nvPr>
        </p:nvSpPr>
        <p:spPr>
          <a:xfrm>
            <a:off x="457200" y="1052736"/>
            <a:ext cx="8229600" cy="4896543"/>
          </a:xfrm>
        </p:spPr>
        <p:txBody>
          <a:bodyPr>
            <a:noAutofit/>
          </a:bodyPr>
          <a:lstStyle/>
          <a:p>
            <a:pPr marL="0" indent="0">
              <a:buNone/>
            </a:pPr>
            <a:r>
              <a:rPr lang="en-US" sz="1300" dirty="0"/>
              <a:t>Perry, B. and Szalavitz, M. (2006). The Boy who was Raised as a Dog: What Traumatised Children can Teach us about Loss, Love and Healing. Basic Books: New York.</a:t>
            </a:r>
          </a:p>
          <a:p>
            <a:pPr marL="0" indent="0">
              <a:buNone/>
            </a:pPr>
            <a:r>
              <a:rPr lang="en-US" sz="1300" dirty="0"/>
              <a:t>Rogers, C. (1951). Client-centred therapy. Boston: Houghton Mifflin.</a:t>
            </a:r>
          </a:p>
          <a:p>
            <a:pPr marL="0" indent="0">
              <a:buNone/>
            </a:pPr>
            <a:r>
              <a:rPr lang="en-US" sz="1300" dirty="0"/>
              <a:t>Shen, Y. (2002). Short term group play therapy with Chinese earthquake victims: Effects of anxiety, depression and adjustment. International Journal of Play Therapy, 11 (1), 43- 63.</a:t>
            </a:r>
          </a:p>
          <a:p>
            <a:pPr marL="0" indent="0">
              <a:buNone/>
            </a:pPr>
            <a:r>
              <a:rPr lang="en-US" sz="1300" dirty="0"/>
              <a:t>Smith, N. (2000). A comparative analysis of intensive filial therapy, intensive individual play therapy, and intensive sibling group play therapy with child witnesses of domestic violence (Doctoral dissertation, University of North Texas, 1999). Dissertation Abstracts International, A62(07), 2353.</a:t>
            </a:r>
          </a:p>
          <a:p>
            <a:pPr marL="0" indent="0">
              <a:buNone/>
            </a:pPr>
            <a:r>
              <a:rPr lang="en-US" sz="1300" dirty="0"/>
              <a:t>Terr, L.C. (1979). Children in Chowchilla. </a:t>
            </a:r>
            <a:r>
              <a:rPr lang="en-US" sz="1300" i="1" dirty="0"/>
              <a:t>The psychoanalytic study of the child, 34</a:t>
            </a:r>
            <a:r>
              <a:rPr lang="en-US" sz="1300" dirty="0"/>
              <a:t>, 522- 563.</a:t>
            </a:r>
          </a:p>
          <a:p>
            <a:pPr marL="0" indent="0">
              <a:buNone/>
            </a:pPr>
            <a:r>
              <a:rPr lang="en-US" sz="1300" dirty="0"/>
              <a:t>Terr, L. C. (1991). Childhood traumas: An outline and overview. </a:t>
            </a:r>
            <a:r>
              <a:rPr lang="en-US" sz="1300" i="1" dirty="0"/>
              <a:t>American Journal of Psychiatry, 148</a:t>
            </a:r>
            <a:r>
              <a:rPr lang="en-US" sz="1300" dirty="0"/>
              <a:t> (1), 10- 20.</a:t>
            </a:r>
          </a:p>
          <a:p>
            <a:pPr marL="0" indent="0">
              <a:buNone/>
            </a:pPr>
            <a:r>
              <a:rPr lang="en-US" sz="1300" dirty="0"/>
              <a:t>Van der Kolk, B. (2005). Developmental Trauma Disorder: towards a rational diagnosis for children with complex trauma histories. Psychiatric Annals, 33(5), 401-408.</a:t>
            </a:r>
          </a:p>
          <a:p>
            <a:pPr marL="0" indent="0">
              <a:buNone/>
            </a:pPr>
            <a:r>
              <a:rPr lang="en-US" sz="1300" dirty="0"/>
              <a:t>www.kidsmatter.edu.au</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1966348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normAutofit/>
          </a:bodyPr>
          <a:lstStyle/>
          <a:p>
            <a:r>
              <a:rPr lang="en-US" sz="3200" dirty="0">
                <a:solidFill>
                  <a:srgbClr val="00B0F0"/>
                </a:solidFill>
              </a:rPr>
              <a:t>History and meaning of play for children</a:t>
            </a:r>
          </a:p>
        </p:txBody>
      </p:sp>
      <p:sp>
        <p:nvSpPr>
          <p:cNvPr id="3" name="Содержимое 2"/>
          <p:cNvSpPr>
            <a:spLocks noGrp="1"/>
          </p:cNvSpPr>
          <p:nvPr>
            <p:ph idx="1"/>
          </p:nvPr>
        </p:nvSpPr>
        <p:spPr>
          <a:xfrm>
            <a:off x="457200" y="1232756"/>
            <a:ext cx="4740385" cy="4392488"/>
          </a:xfrm>
        </p:spPr>
        <p:txBody>
          <a:bodyPr>
            <a:noAutofit/>
          </a:bodyPr>
          <a:lstStyle/>
          <a:p>
            <a:r>
              <a:rPr lang="en-US" sz="1700" dirty="0"/>
              <a:t>Our ability to play freely for play’s sake has been lost.</a:t>
            </a:r>
          </a:p>
          <a:p>
            <a:r>
              <a:rPr lang="en-US" sz="1700" dirty="0"/>
              <a:t>In the past 30 years there has been a cultural shift towards focusing work and “getting ahead”. </a:t>
            </a:r>
          </a:p>
          <a:p>
            <a:r>
              <a:rPr lang="en-US" sz="1700" dirty="0"/>
              <a:t>Many believe that the amount of free time we have to use for play has decreased since the 1970’s, after having steadily decreased since the Industrial Revolution. The increase in a focus on 9- 5pm, Monday to Friday work schedules and a general cultural rejection of “free time” in </a:t>
            </a:r>
            <a:r>
              <a:rPr lang="en-US" sz="1700" dirty="0" err="1"/>
              <a:t>favour</a:t>
            </a:r>
            <a:r>
              <a:rPr lang="en-US" sz="1700" dirty="0"/>
              <a:t> of materialism and productivity thought to have impacted our opportunities now for “free time”.</a:t>
            </a:r>
          </a:p>
          <a:p>
            <a:pPr marL="0" indent="0">
              <a:buNone/>
            </a:pPr>
            <a:endParaRPr lang="en-US" sz="1600" dirty="0"/>
          </a:p>
        </p:txBody>
      </p:sp>
      <p:pic>
        <p:nvPicPr>
          <p:cNvPr id="5" name="Picture 4">
            <a:extLst>
              <a:ext uri="{FF2B5EF4-FFF2-40B4-BE49-F238E27FC236}">
                <a16:creationId xmlns:a16="http://schemas.microsoft.com/office/drawing/2014/main" id="{E65581D4-120A-434B-9960-711549E7E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678" y="1232756"/>
            <a:ext cx="3851920" cy="34874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normAutofit/>
          </a:bodyPr>
          <a:lstStyle/>
          <a:p>
            <a:r>
              <a:rPr lang="en-US" sz="3200" dirty="0">
                <a:solidFill>
                  <a:srgbClr val="00B0F0"/>
                </a:solidFill>
              </a:rPr>
              <a:t>History and meaning of play for children</a:t>
            </a:r>
          </a:p>
        </p:txBody>
      </p:sp>
      <p:sp>
        <p:nvSpPr>
          <p:cNvPr id="3" name="Содержимое 2"/>
          <p:cNvSpPr>
            <a:spLocks noGrp="1"/>
          </p:cNvSpPr>
          <p:nvPr>
            <p:ph idx="1"/>
          </p:nvPr>
        </p:nvSpPr>
        <p:spPr>
          <a:xfrm>
            <a:off x="395536" y="1417638"/>
            <a:ext cx="4649195" cy="4392488"/>
          </a:xfrm>
        </p:spPr>
        <p:txBody>
          <a:bodyPr>
            <a:noAutofit/>
          </a:bodyPr>
          <a:lstStyle/>
          <a:p>
            <a:r>
              <a:rPr lang="en-US" sz="1600" dirty="0"/>
              <a:t>Highest expression of humanity.</a:t>
            </a:r>
          </a:p>
          <a:p>
            <a:r>
              <a:rPr lang="en-US" sz="1600" dirty="0"/>
              <a:t>Primal purpose to ensure our survival.</a:t>
            </a:r>
          </a:p>
          <a:p>
            <a:r>
              <a:rPr lang="en-US" sz="1600" dirty="0"/>
              <a:t>Humans are among the few animals on earth that play as adults.</a:t>
            </a:r>
          </a:p>
          <a:p>
            <a:r>
              <a:rPr lang="en-US" sz="1600" b="1" dirty="0"/>
              <a:t>How we play is related in a number of was to our core sense of self. Play is an exercise in self-definition, it reveals what we choose to do, not what we have to do. We not only play because we are, we play the way we are. And the ways we could be. Play is our free connection to pure possibility.</a:t>
            </a:r>
          </a:p>
          <a:p>
            <a:endParaRPr lang="en-US" sz="1600" dirty="0"/>
          </a:p>
        </p:txBody>
      </p:sp>
      <p:pic>
        <p:nvPicPr>
          <p:cNvPr id="4" name="Picture 3">
            <a:extLst>
              <a:ext uri="{FF2B5EF4-FFF2-40B4-BE49-F238E27FC236}">
                <a16:creationId xmlns:a16="http://schemas.microsoft.com/office/drawing/2014/main" id="{16122927-4916-4A7E-A0BD-859422E32199}"/>
              </a:ext>
            </a:extLst>
          </p:cNvPr>
          <p:cNvPicPr>
            <a:picLocks noChangeAspect="1"/>
          </p:cNvPicPr>
          <p:nvPr/>
        </p:nvPicPr>
        <p:blipFill>
          <a:blip r:embed="rId2"/>
          <a:stretch>
            <a:fillRect/>
          </a:stretch>
        </p:blipFill>
        <p:spPr>
          <a:xfrm>
            <a:off x="5106395" y="1196752"/>
            <a:ext cx="4005419" cy="3670110"/>
          </a:xfrm>
          <a:prstGeom prst="rect">
            <a:avLst/>
          </a:prstGeom>
        </p:spPr>
      </p:pic>
    </p:spTree>
    <p:extLst>
      <p:ext uri="{BB962C8B-B14F-4D97-AF65-F5344CB8AC3E}">
        <p14:creationId xmlns:p14="http://schemas.microsoft.com/office/powerpoint/2010/main" val="2823604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normAutofit/>
          </a:bodyPr>
          <a:lstStyle/>
          <a:p>
            <a:r>
              <a:rPr lang="en-US" sz="3200" dirty="0">
                <a:solidFill>
                  <a:srgbClr val="00B0F0"/>
                </a:solidFill>
              </a:rPr>
              <a:t>History and meaning of play for children</a:t>
            </a:r>
          </a:p>
        </p:txBody>
      </p:sp>
      <p:sp>
        <p:nvSpPr>
          <p:cNvPr id="3" name="Содержимое 2"/>
          <p:cNvSpPr>
            <a:spLocks noGrp="1"/>
          </p:cNvSpPr>
          <p:nvPr>
            <p:ph idx="1"/>
          </p:nvPr>
        </p:nvSpPr>
        <p:spPr>
          <a:xfrm>
            <a:off x="457200" y="1268760"/>
            <a:ext cx="8229600" cy="4392488"/>
          </a:xfrm>
        </p:spPr>
        <p:txBody>
          <a:bodyPr>
            <a:noAutofit/>
          </a:bodyPr>
          <a:lstStyle/>
          <a:p>
            <a:r>
              <a:rPr lang="en-US" sz="1900" dirty="0"/>
              <a:t>“It is in playing and only in playing that the individual child or adult is able to be creative and to use the whole personality, and it is only in being creative the individual discovers the self” (Winnicott, 1971. P.54).</a:t>
            </a:r>
          </a:p>
          <a:p>
            <a:r>
              <a:rPr lang="en-US" sz="1900" dirty="0"/>
              <a:t>Play can increase our self esteem.</a:t>
            </a:r>
          </a:p>
          <a:p>
            <a:r>
              <a:rPr lang="en-US" sz="1900" dirty="0"/>
              <a:t>When relaxed in play we often have increased capacity for empathy and intimacy.</a:t>
            </a:r>
          </a:p>
          <a:p>
            <a:r>
              <a:rPr lang="en-US" sz="1900" dirty="0"/>
              <a:t>Play permits emotional discharge, but in a way that carries little risk.</a:t>
            </a:r>
          </a:p>
          <a:p>
            <a:r>
              <a:rPr lang="en-US" sz="1900" dirty="0"/>
              <a:t>Play provides new ways of exploring reality and different strategies to deal with it; play </a:t>
            </a:r>
            <a:r>
              <a:rPr lang="en-US" sz="1900" dirty="0" err="1"/>
              <a:t>favours</a:t>
            </a:r>
            <a:r>
              <a:rPr lang="en-US" sz="1900" dirty="0"/>
              <a:t> space for spontaneous action in a world where most things are regulated.</a:t>
            </a:r>
          </a:p>
          <a:p>
            <a:pPr marL="0" indent="0">
              <a:buNone/>
            </a:pPr>
            <a:endParaRPr lang="en-US" sz="2000" dirty="0"/>
          </a:p>
          <a:p>
            <a:endParaRPr lang="en-US" sz="1600" dirty="0"/>
          </a:p>
        </p:txBody>
      </p:sp>
    </p:spTree>
    <p:extLst>
      <p:ext uri="{BB962C8B-B14F-4D97-AF65-F5344CB8AC3E}">
        <p14:creationId xmlns:p14="http://schemas.microsoft.com/office/powerpoint/2010/main" val="1247408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normAutofit/>
          </a:bodyPr>
          <a:lstStyle/>
          <a:p>
            <a:r>
              <a:rPr lang="en-US" sz="3200" dirty="0">
                <a:solidFill>
                  <a:srgbClr val="00B0F0"/>
                </a:solidFill>
              </a:rPr>
              <a:t>History and meaning of play for children</a:t>
            </a:r>
          </a:p>
        </p:txBody>
      </p:sp>
      <p:sp>
        <p:nvSpPr>
          <p:cNvPr id="3" name="Содержимое 2"/>
          <p:cNvSpPr>
            <a:spLocks noGrp="1"/>
          </p:cNvSpPr>
          <p:nvPr>
            <p:ph idx="1"/>
          </p:nvPr>
        </p:nvSpPr>
        <p:spPr>
          <a:xfrm>
            <a:off x="457200" y="1052737"/>
            <a:ext cx="8229600" cy="4392488"/>
          </a:xfrm>
        </p:spPr>
        <p:txBody>
          <a:bodyPr>
            <a:noAutofit/>
          </a:bodyPr>
          <a:lstStyle/>
          <a:p>
            <a:pPr marL="0" indent="0" algn="ctr">
              <a:buNone/>
            </a:pPr>
            <a:r>
              <a:rPr lang="en-US" sz="2000" b="1" u="sng" dirty="0"/>
              <a:t>Current research on play</a:t>
            </a:r>
          </a:p>
          <a:p>
            <a:r>
              <a:rPr lang="en-US" sz="2000" dirty="0"/>
              <a:t>Dr Peter Gray, a leading researcher in the field of play and it’s decline, notes how over the last 50 years children’s ability to play freely has been lost.</a:t>
            </a:r>
          </a:p>
          <a:p>
            <a:r>
              <a:rPr lang="en-US" sz="2000" dirty="0"/>
              <a:t>Dr Gray highlights the decrease in free play leading to children being unable to have the opportunity to play out and make sense of their world, and resolve issues for themselves</a:t>
            </a:r>
          </a:p>
          <a:p>
            <a:r>
              <a:rPr lang="en-US" sz="2000" dirty="0"/>
              <a:t>As a result, children nowadays have more of an external locus of control- believing things are happening to them that they can’t control- which is leading to an increase in children experiencing anxiety and depressive symptoms</a:t>
            </a:r>
          </a:p>
          <a:p>
            <a:pPr marL="0" indent="0" algn="ctr">
              <a:buNone/>
            </a:pPr>
            <a:r>
              <a:rPr lang="en-US" sz="2000" dirty="0">
                <a:hlinkClick r:id="rId2"/>
              </a:rPr>
              <a:t>https://www.youtube.com/watch?v=Bg-GEzM7iTk</a:t>
            </a:r>
            <a:endParaRPr lang="en-US" sz="2000" dirty="0"/>
          </a:p>
          <a:p>
            <a:pPr marL="0" indent="0" algn="ctr">
              <a:buNone/>
            </a:pPr>
            <a:endParaRPr lang="en-US" sz="2000" dirty="0"/>
          </a:p>
          <a:p>
            <a:endParaRPr lang="en-US" sz="1600" dirty="0"/>
          </a:p>
        </p:txBody>
      </p:sp>
    </p:spTree>
    <p:extLst>
      <p:ext uri="{BB962C8B-B14F-4D97-AF65-F5344CB8AC3E}">
        <p14:creationId xmlns:p14="http://schemas.microsoft.com/office/powerpoint/2010/main" val="51912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normAutofit/>
          </a:bodyPr>
          <a:lstStyle/>
          <a:p>
            <a:r>
              <a:rPr lang="en-US" sz="3200" dirty="0">
                <a:solidFill>
                  <a:srgbClr val="00B0F0"/>
                </a:solidFill>
              </a:rPr>
              <a:t>What is Child Centred Play Therapy?</a:t>
            </a:r>
          </a:p>
        </p:txBody>
      </p:sp>
      <p:sp>
        <p:nvSpPr>
          <p:cNvPr id="3" name="Содержимое 2"/>
          <p:cNvSpPr>
            <a:spLocks noGrp="1"/>
          </p:cNvSpPr>
          <p:nvPr>
            <p:ph idx="1"/>
          </p:nvPr>
        </p:nvSpPr>
        <p:spPr>
          <a:xfrm>
            <a:off x="457200" y="1052737"/>
            <a:ext cx="8229600" cy="4392488"/>
          </a:xfrm>
        </p:spPr>
        <p:txBody>
          <a:bodyPr>
            <a:noAutofit/>
          </a:bodyPr>
          <a:lstStyle/>
          <a:p>
            <a:pPr marL="0" indent="0" algn="ctr">
              <a:buNone/>
            </a:pPr>
            <a:endParaRPr lang="en-US" sz="1600" dirty="0"/>
          </a:p>
          <a:p>
            <a:pPr marL="0" indent="0" algn="ctr">
              <a:buNone/>
            </a:pPr>
            <a:endParaRPr lang="en-US" sz="1600" dirty="0"/>
          </a:p>
          <a:p>
            <a:pPr marL="0" indent="0" algn="ctr">
              <a:buNone/>
            </a:pPr>
            <a:r>
              <a:rPr lang="en-US" sz="2800" dirty="0"/>
              <a:t>What is Child </a:t>
            </a:r>
            <a:r>
              <a:rPr lang="en-US" sz="2800" dirty="0" err="1"/>
              <a:t>Centred</a:t>
            </a:r>
            <a:r>
              <a:rPr lang="en-US" sz="2800" dirty="0"/>
              <a:t> Play Therapy?</a:t>
            </a:r>
          </a:p>
          <a:p>
            <a:pPr marL="0" indent="0" algn="ctr">
              <a:buNone/>
            </a:pPr>
            <a:endParaRPr lang="en-US" sz="2800" dirty="0"/>
          </a:p>
          <a:p>
            <a:pPr marL="0" indent="0" algn="ctr">
              <a:buNone/>
            </a:pPr>
            <a:r>
              <a:rPr lang="en-US" sz="2800" dirty="0"/>
              <a:t>Introducing Andrew….</a:t>
            </a:r>
          </a:p>
          <a:p>
            <a:pPr marL="0" indent="0" algn="ctr">
              <a:buNone/>
            </a:pPr>
            <a:endParaRPr lang="en-US" sz="1600" dirty="0"/>
          </a:p>
          <a:p>
            <a:pPr marL="0" indent="0" algn="ctr">
              <a:buNone/>
            </a:pPr>
            <a:r>
              <a:rPr lang="en-US" sz="1600" dirty="0">
                <a:hlinkClick r:id="rId2"/>
              </a:rPr>
              <a:t>https://www.youtube.com/watch?v=reJpo-GaopM</a:t>
            </a:r>
            <a:endParaRPr lang="en-US" sz="1600" dirty="0"/>
          </a:p>
          <a:p>
            <a:pPr marL="0" indent="0" algn="ctr">
              <a:buNone/>
            </a:pPr>
            <a:endParaRPr lang="en-US" sz="1600" dirty="0"/>
          </a:p>
          <a:p>
            <a:pPr marL="0" indent="0" algn="ctr">
              <a:buNone/>
            </a:pPr>
            <a:endParaRPr lang="en-US" sz="1600" dirty="0"/>
          </a:p>
        </p:txBody>
      </p:sp>
    </p:spTree>
    <p:extLst>
      <p:ext uri="{BB962C8B-B14F-4D97-AF65-F5344CB8AC3E}">
        <p14:creationId xmlns:p14="http://schemas.microsoft.com/office/powerpoint/2010/main" val="185370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normAutofit/>
          </a:bodyPr>
          <a:lstStyle/>
          <a:p>
            <a:r>
              <a:rPr lang="en-US" sz="3200" dirty="0">
                <a:solidFill>
                  <a:srgbClr val="00B0F0"/>
                </a:solidFill>
              </a:rPr>
              <a:t>What is Child Centred Play Therapy?</a:t>
            </a:r>
          </a:p>
        </p:txBody>
      </p:sp>
      <p:sp>
        <p:nvSpPr>
          <p:cNvPr id="3" name="Содержимое 2"/>
          <p:cNvSpPr>
            <a:spLocks noGrp="1"/>
          </p:cNvSpPr>
          <p:nvPr>
            <p:ph idx="1"/>
          </p:nvPr>
        </p:nvSpPr>
        <p:spPr>
          <a:xfrm>
            <a:off x="457200" y="1052737"/>
            <a:ext cx="8229600" cy="4392488"/>
          </a:xfrm>
        </p:spPr>
        <p:txBody>
          <a:bodyPr>
            <a:noAutofit/>
          </a:bodyPr>
          <a:lstStyle/>
          <a:p>
            <a:r>
              <a:rPr lang="en-US" sz="1700" dirty="0"/>
              <a:t>First developed by Virginia Axline in 1947, non-directive/ child centred play therapy (CCPT) is based on the work of Carl Rogers (1951) whose client centred approach to adult therapy influenced Virginia Axline’s ideas about treatment for troubled children.</a:t>
            </a:r>
          </a:p>
          <a:p>
            <a:r>
              <a:rPr lang="en-US" sz="1700" dirty="0"/>
              <a:t>CCPT is based on belief that children thrive in a relationship of unconditional positive regard in which the therapist demonstrates genuine interest and unqualified acceptance of the child, and allows the child freedom to explore and to express themselves completely.</a:t>
            </a:r>
          </a:p>
          <a:p>
            <a:r>
              <a:rPr lang="en-US" sz="1700" dirty="0"/>
              <a:t>The therapist shows sensitivity to the child’s feelings by gently reflecting those feelings, demonstrating a belief in the child’s capacity to act responsibly and sets appropriate therapeutic limits.</a:t>
            </a:r>
          </a:p>
          <a:p>
            <a:r>
              <a:rPr lang="en-US" sz="1700" dirty="0"/>
              <a:t>CCPT maintains the basic assumption that play therapy can be most effective when the therapist does not direct but allows the child to take responsibility for the direction of the play therapy agenda.</a:t>
            </a:r>
          </a:p>
          <a:p>
            <a:pPr marL="0" indent="0">
              <a:buNone/>
            </a:pPr>
            <a:endParaRPr lang="en-US" sz="1600" dirty="0"/>
          </a:p>
        </p:txBody>
      </p:sp>
    </p:spTree>
    <p:extLst>
      <p:ext uri="{BB962C8B-B14F-4D97-AF65-F5344CB8AC3E}">
        <p14:creationId xmlns:p14="http://schemas.microsoft.com/office/powerpoint/2010/main" val="205641566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9B3148A04C8F498C3F325D8B87E9F2" ma:contentTypeVersion="19" ma:contentTypeDescription="Create a new document." ma:contentTypeScope="" ma:versionID="7484d2322d9fbde8ec73c6812d8277d8">
  <xsd:schema xmlns:xsd="http://www.w3.org/2001/XMLSchema" xmlns:xs="http://www.w3.org/2001/XMLSchema" xmlns:p="http://schemas.microsoft.com/office/2006/metadata/properties" xmlns:ns1="http://schemas.microsoft.com/sharepoint/v3" xmlns:ns2="464e21d0-b0d8-41dd-b33d-41896c41a2cb" xmlns:ns3="7624bcef-6dab-4245-9520-eb2b584bd4f9" targetNamespace="http://schemas.microsoft.com/office/2006/metadata/properties" ma:root="true" ma:fieldsID="e6834369fbf2706076efec0517b48744" ns1:_="" ns2:_="" ns3:_="">
    <xsd:import namespace="http://schemas.microsoft.com/sharepoint/v3"/>
    <xsd:import namespace="464e21d0-b0d8-41dd-b33d-41896c41a2cb"/>
    <xsd:import namespace="7624bcef-6dab-4245-9520-eb2b584bd4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4e21d0-b0d8-41dd-b33d-41896c41a2c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f392fab-0cf9-49f0-8d6f-69049708e14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24bcef-6dab-4245-9520-eb2b584bd4f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9b4be89-4d50-4ab6-b72c-2a026b07c5fd}" ma:internalName="TaxCatchAll" ma:showField="CatchAllData" ma:web="7624bcef-6dab-4245-9520-eb2b584bd4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7624bcef-6dab-4245-9520-eb2b584bd4f9" xsi:nil="true"/>
    <_ip_UnifiedCompliancePolicyProperties xmlns="http://schemas.microsoft.com/sharepoint/v3" xsi:nil="true"/>
    <lcf76f155ced4ddcb4097134ff3c332f xmlns="464e21d0-b0d8-41dd-b33d-41896c41a2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4E03B01-C165-4D37-9228-3790785FE77F}"/>
</file>

<file path=customXml/itemProps2.xml><?xml version="1.0" encoding="utf-8"?>
<ds:datastoreItem xmlns:ds="http://schemas.openxmlformats.org/officeDocument/2006/customXml" ds:itemID="{5C67A130-11DD-46FF-B9E4-CD20DE7DAFCF}"/>
</file>

<file path=customXml/itemProps3.xml><?xml version="1.0" encoding="utf-8"?>
<ds:datastoreItem xmlns:ds="http://schemas.openxmlformats.org/officeDocument/2006/customXml" ds:itemID="{EC6BCD7F-928B-4D16-AE76-E0DF1D4659B8}"/>
</file>

<file path=docMetadata/LabelInfo.xml><?xml version="1.0" encoding="utf-8"?>
<clbl:labelList xmlns:clbl="http://schemas.microsoft.com/office/2020/mipLabelMetadata">
  <clbl:label id="{26912f3f-2429-416f-8bcc-094f1346dad6}" enabled="1" method="Standard" siteId="{85d85876-eb33-41ec-a5c8-84a17f7e9359}" contentBits="0" removed="0"/>
</clbl:labelList>
</file>

<file path=docProps/app.xml><?xml version="1.0" encoding="utf-8"?>
<Properties xmlns="http://schemas.openxmlformats.org/officeDocument/2006/extended-properties" xmlns:vt="http://schemas.openxmlformats.org/officeDocument/2006/docPropsVTypes">
  <TotalTime>567</TotalTime>
  <Words>3693</Words>
  <Application>Microsoft Office PowerPoint</Application>
  <PresentationFormat>On-screen Show (4:3)</PresentationFormat>
  <Paragraphs>260</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Futura Md BT</vt:lpstr>
      <vt:lpstr>Wingdings</vt:lpstr>
      <vt:lpstr>Тема Office</vt:lpstr>
      <vt:lpstr>Play Therapy and Trauma:  The Power of Play to Heal By Kylie Ellison BA (Psyc), PostGrad Dip Psyc,  MA Coun &amp; Psychotherapy </vt:lpstr>
      <vt:lpstr>Presentation Overview</vt:lpstr>
      <vt:lpstr>Trigger and Content Warning</vt:lpstr>
      <vt:lpstr>History and meaning of play for children</vt:lpstr>
      <vt:lpstr>History and meaning of play for children</vt:lpstr>
      <vt:lpstr>History and meaning of play for children</vt:lpstr>
      <vt:lpstr>History and meaning of play for children</vt:lpstr>
      <vt:lpstr>What is Child Centred Play Therapy?</vt:lpstr>
      <vt:lpstr>What is Child Centred Play Therapy?</vt:lpstr>
      <vt:lpstr>What is Child Centred Play Therapy?</vt:lpstr>
      <vt:lpstr>What is Child Centred Play Therapy?</vt:lpstr>
      <vt:lpstr>What is Child Centred Play Therapy?</vt:lpstr>
      <vt:lpstr>What is Child Centred Play Therapy?</vt:lpstr>
      <vt:lpstr>What is Child Centred Play Therapy?</vt:lpstr>
      <vt:lpstr>What is Child Centred Play Therapy?</vt:lpstr>
      <vt:lpstr>What is Child Centred Play Therapy?</vt:lpstr>
      <vt:lpstr>Versions of a Play Therapy Room</vt:lpstr>
      <vt:lpstr>Versions of a Play Therapy Room</vt:lpstr>
      <vt:lpstr>Versions of a Play Therapy Room</vt:lpstr>
      <vt:lpstr>Versions of a Play Therapy Room</vt:lpstr>
      <vt:lpstr>Versions of a Play Therapy Room</vt:lpstr>
      <vt:lpstr>Versions of a Play Therapy Room</vt:lpstr>
      <vt:lpstr>Versions of a Play Therapy Room</vt:lpstr>
      <vt:lpstr>What is Trauma?</vt:lpstr>
      <vt:lpstr>What is Trauma?</vt:lpstr>
      <vt:lpstr>What is Trauma?</vt:lpstr>
      <vt:lpstr>What is Trauma?</vt:lpstr>
      <vt:lpstr>What is Trauma?</vt:lpstr>
      <vt:lpstr>Interplay between Trauma and CCPT</vt:lpstr>
      <vt:lpstr>Interplay between Trauma and CCPT</vt:lpstr>
      <vt:lpstr>Interplay between Trauma and CCPT</vt:lpstr>
      <vt:lpstr>Interplay between Trauma and CCPT</vt:lpstr>
      <vt:lpstr>What Trauma Looks Like in the Play Therapy Room</vt:lpstr>
      <vt:lpstr>Recommendations for future applications</vt:lpstr>
      <vt:lpstr>Any questions?</vt:lpstr>
      <vt:lpstr>Contact details</vt:lpstr>
      <vt:lpstr>Reference List</vt:lpstr>
      <vt:lpstr>Reference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1</dc:creator>
  <cp:lastModifiedBy>Carly Bloor</cp:lastModifiedBy>
  <cp:revision>53</cp:revision>
  <dcterms:created xsi:type="dcterms:W3CDTF">2013-08-14T12:15:59Z</dcterms:created>
  <dcterms:modified xsi:type="dcterms:W3CDTF">2023-09-28T01:12:36Z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0x010100549B3148A04C8F498C3F325D8B87E9F2</vt:lpwstr>
  </property>
</Properties>
</file>